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102"/>
  </p:notesMasterIdLst>
  <p:handoutMasterIdLst>
    <p:handoutMasterId r:id="rId103"/>
  </p:handoutMasterIdLst>
  <p:sldIdLst>
    <p:sldId id="260" r:id="rId3"/>
    <p:sldId id="325" r:id="rId4"/>
    <p:sldId id="259" r:id="rId5"/>
    <p:sldId id="328" r:id="rId6"/>
    <p:sldId id="327" r:id="rId7"/>
    <p:sldId id="338" r:id="rId8"/>
    <p:sldId id="329" r:id="rId9"/>
    <p:sldId id="331" r:id="rId10"/>
    <p:sldId id="306" r:id="rId11"/>
    <p:sldId id="332" r:id="rId12"/>
    <p:sldId id="333" r:id="rId13"/>
    <p:sldId id="334" r:id="rId14"/>
    <p:sldId id="335" r:id="rId15"/>
    <p:sldId id="336" r:id="rId16"/>
    <p:sldId id="337" r:id="rId17"/>
    <p:sldId id="339" r:id="rId18"/>
    <p:sldId id="340" r:id="rId19"/>
    <p:sldId id="341" r:id="rId20"/>
    <p:sldId id="342" r:id="rId21"/>
    <p:sldId id="343" r:id="rId22"/>
    <p:sldId id="348" r:id="rId23"/>
    <p:sldId id="344" r:id="rId24"/>
    <p:sldId id="345" r:id="rId25"/>
    <p:sldId id="346" r:id="rId26"/>
    <p:sldId id="347" r:id="rId27"/>
    <p:sldId id="431" r:id="rId28"/>
    <p:sldId id="349" r:id="rId29"/>
    <p:sldId id="350" r:id="rId30"/>
    <p:sldId id="351" r:id="rId31"/>
    <p:sldId id="352" r:id="rId32"/>
    <p:sldId id="354" r:id="rId33"/>
    <p:sldId id="353" r:id="rId34"/>
    <p:sldId id="355" r:id="rId35"/>
    <p:sldId id="357" r:id="rId36"/>
    <p:sldId id="358" r:id="rId37"/>
    <p:sldId id="359" r:id="rId38"/>
    <p:sldId id="360" r:id="rId39"/>
    <p:sldId id="361" r:id="rId40"/>
    <p:sldId id="362" r:id="rId41"/>
    <p:sldId id="363" r:id="rId42"/>
    <p:sldId id="364" r:id="rId43"/>
    <p:sldId id="365" r:id="rId44"/>
    <p:sldId id="366" r:id="rId45"/>
    <p:sldId id="367" r:id="rId46"/>
    <p:sldId id="368" r:id="rId47"/>
    <p:sldId id="369" r:id="rId48"/>
    <p:sldId id="370" r:id="rId49"/>
    <p:sldId id="376" r:id="rId50"/>
    <p:sldId id="372" r:id="rId51"/>
    <p:sldId id="373" r:id="rId52"/>
    <p:sldId id="374" r:id="rId53"/>
    <p:sldId id="371" r:id="rId54"/>
    <p:sldId id="375" r:id="rId55"/>
    <p:sldId id="377" r:id="rId56"/>
    <p:sldId id="378" r:id="rId57"/>
    <p:sldId id="379" r:id="rId58"/>
    <p:sldId id="380" r:id="rId59"/>
    <p:sldId id="381" r:id="rId60"/>
    <p:sldId id="382" r:id="rId61"/>
    <p:sldId id="383" r:id="rId62"/>
    <p:sldId id="384" r:id="rId63"/>
    <p:sldId id="385" r:id="rId64"/>
    <p:sldId id="386" r:id="rId65"/>
    <p:sldId id="433" r:id="rId66"/>
    <p:sldId id="435" r:id="rId67"/>
    <p:sldId id="388" r:id="rId68"/>
    <p:sldId id="389" r:id="rId69"/>
    <p:sldId id="390" r:id="rId70"/>
    <p:sldId id="391" r:id="rId71"/>
    <p:sldId id="392" r:id="rId72"/>
    <p:sldId id="393" r:id="rId73"/>
    <p:sldId id="394" r:id="rId74"/>
    <p:sldId id="395" r:id="rId75"/>
    <p:sldId id="396" r:id="rId76"/>
    <p:sldId id="397" r:id="rId77"/>
    <p:sldId id="398" r:id="rId78"/>
    <p:sldId id="399" r:id="rId79"/>
    <p:sldId id="432" r:id="rId80"/>
    <p:sldId id="401" r:id="rId81"/>
    <p:sldId id="402" r:id="rId82"/>
    <p:sldId id="403" r:id="rId83"/>
    <p:sldId id="404" r:id="rId84"/>
    <p:sldId id="405" r:id="rId85"/>
    <p:sldId id="423" r:id="rId86"/>
    <p:sldId id="406" r:id="rId87"/>
    <p:sldId id="424" r:id="rId88"/>
    <p:sldId id="425" r:id="rId89"/>
    <p:sldId id="409" r:id="rId90"/>
    <p:sldId id="410" r:id="rId91"/>
    <p:sldId id="411" r:id="rId92"/>
    <p:sldId id="412" r:id="rId93"/>
    <p:sldId id="414" r:id="rId94"/>
    <p:sldId id="434" r:id="rId95"/>
    <p:sldId id="417" r:id="rId96"/>
    <p:sldId id="418" r:id="rId97"/>
    <p:sldId id="419" r:id="rId98"/>
    <p:sldId id="420" r:id="rId99"/>
    <p:sldId id="436" r:id="rId100"/>
    <p:sldId id="301" r:id="rId101"/>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3">
          <p15:clr>
            <a:srgbClr val="A4A3A4"/>
          </p15:clr>
        </p15:guide>
        <p15:guide id="2" orient="horz" pos="1074">
          <p15:clr>
            <a:srgbClr val="A4A3A4"/>
          </p15:clr>
        </p15:guide>
        <p15:guide id="3" orient="horz" pos="1032">
          <p15:clr>
            <a:srgbClr val="A4A3A4"/>
          </p15:clr>
        </p15:guide>
        <p15:guide id="4" orient="horz" pos="3111">
          <p15:clr>
            <a:srgbClr val="A4A3A4"/>
          </p15:clr>
        </p15:guide>
        <p15:guide id="5" orient="horz" pos="1189">
          <p15:clr>
            <a:srgbClr val="A4A3A4"/>
          </p15:clr>
        </p15:guide>
        <p15:guide id="6" orient="horz" pos="2083">
          <p15:clr>
            <a:srgbClr val="A4A3A4"/>
          </p15:clr>
        </p15:guide>
        <p15:guide id="7" orient="horz" pos="2171">
          <p15:clr>
            <a:srgbClr val="A4A3A4"/>
          </p15:clr>
        </p15:guide>
        <p15:guide id="8" orient="horz" pos="1672">
          <p15:clr>
            <a:srgbClr val="A4A3A4"/>
          </p15:clr>
        </p15:guide>
        <p15:guide id="9" orient="horz" pos="3465">
          <p15:clr>
            <a:srgbClr val="A4A3A4"/>
          </p15:clr>
        </p15:guide>
        <p15:guide id="10" orient="horz" pos="2704">
          <p15:clr>
            <a:srgbClr val="A4A3A4"/>
          </p15:clr>
        </p15:guide>
        <p15:guide id="11" orient="horz" pos="2432">
          <p15:clr>
            <a:srgbClr val="A4A3A4"/>
          </p15:clr>
        </p15:guide>
        <p15:guide id="12" pos="3361">
          <p15:clr>
            <a:srgbClr val="A4A3A4"/>
          </p15:clr>
        </p15:guide>
        <p15:guide id="13" pos="2686">
          <p15:clr>
            <a:srgbClr val="A4A3A4"/>
          </p15:clr>
        </p15:guide>
        <p15:guide id="14" pos="705">
          <p15:clr>
            <a:srgbClr val="A4A3A4"/>
          </p15:clr>
        </p15:guide>
        <p15:guide id="15" pos="2820">
          <p15:clr>
            <a:srgbClr val="A4A3A4"/>
          </p15:clr>
        </p15:guide>
        <p15:guide id="16" pos="986">
          <p15:clr>
            <a:srgbClr val="A4A3A4"/>
          </p15:clr>
        </p15:guide>
        <p15:guide id="17" pos="5232">
          <p15:clr>
            <a:srgbClr val="A4A3A4"/>
          </p15:clr>
        </p15:guide>
        <p15:guide id="18" pos="2971">
          <p15:clr>
            <a:srgbClr val="A4A3A4"/>
          </p15:clr>
        </p15:guide>
        <p15:guide id="19" pos="3124">
          <p15:clr>
            <a:srgbClr val="A4A3A4"/>
          </p15:clr>
        </p15:guide>
        <p15:guide id="20" pos="314">
          <p15:clr>
            <a:srgbClr val="A4A3A4"/>
          </p15:clr>
        </p15:guide>
        <p15:guide id="21" pos="431">
          <p15:clr>
            <a:srgbClr val="A4A3A4"/>
          </p15:clr>
        </p15:guide>
        <p15:guide id="22" orient="horz" pos="2234">
          <p15:clr>
            <a:srgbClr val="A4A3A4"/>
          </p15:clr>
        </p15:guide>
        <p15:guide id="23" pos="3522">
          <p15:clr>
            <a:srgbClr val="A4A3A4"/>
          </p15:clr>
        </p15:guide>
        <p15:guide id="24" pos="216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304">
          <p15:clr>
            <a:srgbClr val="A4A3A4"/>
          </p15:clr>
        </p15:guide>
        <p15:guide id="4" pos="30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Hagan" initials="J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7A"/>
    <a:srgbClr val="AAC832"/>
    <a:srgbClr val="6E6E6E"/>
    <a:srgbClr val="DADADA"/>
    <a:srgbClr val="CB177D"/>
    <a:srgbClr val="F3C5DF"/>
    <a:srgbClr val="0092D2"/>
    <a:srgbClr val="A8005B"/>
    <a:srgbClr val="DF6421"/>
    <a:srgbClr val="F15A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61" autoAdjust="0"/>
    <p:restoredTop sz="82296" autoAdjust="0"/>
  </p:normalViewPr>
  <p:slideViewPr>
    <p:cSldViewPr snapToGrid="0">
      <p:cViewPr varScale="1">
        <p:scale>
          <a:sx n="56" d="100"/>
          <a:sy n="56" d="100"/>
        </p:scale>
        <p:origin x="1944" y="28"/>
      </p:cViewPr>
      <p:guideLst>
        <p:guide orient="horz" pos="1173"/>
        <p:guide orient="horz" pos="1074"/>
        <p:guide orient="horz" pos="1032"/>
        <p:guide orient="horz" pos="3111"/>
        <p:guide orient="horz" pos="1189"/>
        <p:guide orient="horz" pos="2083"/>
        <p:guide orient="horz" pos="2171"/>
        <p:guide orient="horz" pos="1672"/>
        <p:guide orient="horz" pos="3465"/>
        <p:guide orient="horz" pos="2704"/>
        <p:guide orient="horz" pos="2432"/>
        <p:guide pos="3361"/>
        <p:guide pos="2686"/>
        <p:guide pos="705"/>
        <p:guide pos="2820"/>
        <p:guide pos="986"/>
        <p:guide pos="5232"/>
        <p:guide pos="2971"/>
        <p:guide pos="3124"/>
        <p:guide pos="314"/>
        <p:guide pos="431"/>
        <p:guide orient="horz" pos="2234"/>
        <p:guide pos="3522"/>
        <p:guide pos="2167"/>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020"/>
    </p:cViewPr>
  </p:sorterViewPr>
  <p:notesViewPr>
    <p:cSldViewPr snapToGrid="0" snapToObjects="1" showGuides="1">
      <p:cViewPr varScale="1">
        <p:scale>
          <a:sx n="132" d="100"/>
          <a:sy n="132" d="100"/>
        </p:scale>
        <p:origin x="-4248" y="-104"/>
      </p:cViewPr>
      <p:guideLst>
        <p:guide orient="horz" pos="2880"/>
        <p:guide pos="2160"/>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theme" Target="theme/theme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5438458" y="0"/>
            <a:ext cx="4160520" cy="365760"/>
          </a:xfrm>
          <a:prstGeom prst="rect">
            <a:avLst/>
          </a:prstGeom>
        </p:spPr>
        <p:txBody>
          <a:bodyPr vert="horz" lIns="96653" tIns="48327" rIns="96653" bIns="48327" rtlCol="0"/>
          <a:lstStyle>
            <a:lvl1pPr algn="r">
              <a:defRPr sz="1200"/>
            </a:lvl1pPr>
          </a:lstStyle>
          <a:p>
            <a:fld id="{33AB7896-6C1B-9546-B8E5-C3B46050C90F}" type="datetimeFigureOut">
              <a:rPr lang="en-US" smtClean="0"/>
              <a:t>2/19/2020</a:t>
            </a:fld>
            <a:endParaRPr lang="en-US"/>
          </a:p>
        </p:txBody>
      </p:sp>
      <p:sp>
        <p:nvSpPr>
          <p:cNvPr id="4" name="Footer Placeholder 3"/>
          <p:cNvSpPr>
            <a:spLocks noGrp="1"/>
          </p:cNvSpPr>
          <p:nvPr>
            <p:ph type="ftr" sz="quarter" idx="2"/>
          </p:nvPr>
        </p:nvSpPr>
        <p:spPr>
          <a:xfrm>
            <a:off x="0" y="6948171"/>
            <a:ext cx="4160520" cy="3657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5438458" y="6948171"/>
            <a:ext cx="4160520" cy="365760"/>
          </a:xfrm>
          <a:prstGeom prst="rect">
            <a:avLst/>
          </a:prstGeom>
        </p:spPr>
        <p:txBody>
          <a:bodyPr vert="horz" lIns="96653" tIns="48327" rIns="96653" bIns="48327" rtlCol="0" anchor="b"/>
          <a:lstStyle>
            <a:lvl1pPr algn="r">
              <a:defRPr sz="1200"/>
            </a:lvl1pPr>
          </a:lstStyle>
          <a:p>
            <a:fld id="{5AA1CA1B-72EE-1341-96FB-99E6357E32AC}" type="slidenum">
              <a:rPr lang="en-US" smtClean="0"/>
              <a:t>‹#›</a:t>
            </a:fld>
            <a:endParaRPr lang="en-US"/>
          </a:p>
        </p:txBody>
      </p:sp>
    </p:spTree>
    <p:extLst>
      <p:ext uri="{BB962C8B-B14F-4D97-AF65-F5344CB8AC3E}">
        <p14:creationId xmlns:p14="http://schemas.microsoft.com/office/powerpoint/2010/main" val="2809121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5438458" y="0"/>
            <a:ext cx="4160520" cy="365760"/>
          </a:xfrm>
          <a:prstGeom prst="rect">
            <a:avLst/>
          </a:prstGeom>
        </p:spPr>
        <p:txBody>
          <a:bodyPr vert="horz" lIns="96653" tIns="48327" rIns="96653" bIns="48327" rtlCol="0"/>
          <a:lstStyle>
            <a:lvl1pPr algn="r">
              <a:defRPr sz="1200"/>
            </a:lvl1pPr>
          </a:lstStyle>
          <a:p>
            <a:fld id="{E10F6A9D-C88B-4C3F-82F4-0AFD155D4518}" type="datetimeFigureOut">
              <a:rPr lang="en-US" smtClean="0"/>
              <a:t>2/19/2020</a:t>
            </a:fld>
            <a:endParaRPr lang="en-US"/>
          </a:p>
        </p:txBody>
      </p:sp>
      <p:sp>
        <p:nvSpPr>
          <p:cNvPr id="4" name="Slide Image Placeholder 3"/>
          <p:cNvSpPr>
            <a:spLocks noGrp="1" noRot="1" noChangeAspect="1"/>
          </p:cNvSpPr>
          <p:nvPr>
            <p:ph type="sldImg" idx="2"/>
          </p:nvPr>
        </p:nvSpPr>
        <p:spPr>
          <a:xfrm>
            <a:off x="2971800" y="547688"/>
            <a:ext cx="3657600" cy="274320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57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53" tIns="48327" rIns="96653" bIns="48327" rtlCol="0" anchor="b"/>
          <a:lstStyle>
            <a:lvl1pPr algn="r">
              <a:defRPr sz="1200"/>
            </a:lvl1pPr>
          </a:lstStyle>
          <a:p>
            <a:fld id="{D4EF518A-1A04-4056-9E81-DBBFDD55F6DA}" type="slidenum">
              <a:rPr lang="en-US" smtClean="0"/>
              <a:t>‹#›</a:t>
            </a:fld>
            <a:endParaRPr lang="en-US"/>
          </a:p>
        </p:txBody>
      </p:sp>
    </p:spTree>
    <p:extLst>
      <p:ext uri="{BB962C8B-B14F-4D97-AF65-F5344CB8AC3E}">
        <p14:creationId xmlns:p14="http://schemas.microsoft.com/office/powerpoint/2010/main" val="104733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CqwjaExT4wA"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EF518A-1A04-4056-9E81-DBBFDD55F6DA}" type="slidenum">
              <a:rPr lang="en-US" smtClean="0"/>
              <a:t>1</a:t>
            </a:fld>
            <a:endParaRPr lang="en-US"/>
          </a:p>
        </p:txBody>
      </p:sp>
    </p:spTree>
    <p:extLst>
      <p:ext uri="{BB962C8B-B14F-4D97-AF65-F5344CB8AC3E}">
        <p14:creationId xmlns:p14="http://schemas.microsoft.com/office/powerpoint/2010/main" val="2796297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EF518A-1A04-4056-9E81-DBBFDD55F6DA}" type="slidenum">
              <a:rPr lang="en-US" smtClean="0"/>
              <a:t>93</a:t>
            </a:fld>
            <a:endParaRPr lang="en-US"/>
          </a:p>
        </p:txBody>
      </p:sp>
    </p:spTree>
    <p:extLst>
      <p:ext uri="{BB962C8B-B14F-4D97-AF65-F5344CB8AC3E}">
        <p14:creationId xmlns:p14="http://schemas.microsoft.com/office/powerpoint/2010/main" val="573311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EF518A-1A04-4056-9E81-DBBFDD55F6DA}" type="slidenum">
              <a:rPr lang="en-US" smtClean="0"/>
              <a:t>94</a:t>
            </a:fld>
            <a:endParaRPr lang="en-US"/>
          </a:p>
        </p:txBody>
      </p:sp>
    </p:spTree>
    <p:extLst>
      <p:ext uri="{BB962C8B-B14F-4D97-AF65-F5344CB8AC3E}">
        <p14:creationId xmlns:p14="http://schemas.microsoft.com/office/powerpoint/2010/main" val="2164792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EF518A-1A04-4056-9E81-DBBFDD55F6DA}" type="slidenum">
              <a:rPr lang="en-US" smtClean="0"/>
              <a:t>98</a:t>
            </a:fld>
            <a:endParaRPr lang="en-US"/>
          </a:p>
        </p:txBody>
      </p:sp>
    </p:spTree>
    <p:extLst>
      <p:ext uri="{BB962C8B-B14F-4D97-AF65-F5344CB8AC3E}">
        <p14:creationId xmlns:p14="http://schemas.microsoft.com/office/powerpoint/2010/main" val="3752559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8BA900C5-324D-B047-B018-EE1ECF32B985}" type="slidenum">
              <a:rPr lang="en-US">
                <a:latin typeface="Arial" pitchFamily="-112" charset="0"/>
                <a:ea typeface="ＭＳ Ｐゴシック" pitchFamily="-112" charset="-128"/>
                <a:cs typeface="ＭＳ Ｐゴシック" pitchFamily="-112" charset="-128"/>
              </a:rPr>
              <a:pPr/>
              <a:t>99</a:t>
            </a:fld>
            <a:endParaRPr lang="en-US">
              <a:latin typeface="Arial" pitchFamily="-112" charset="0"/>
              <a:ea typeface="ＭＳ Ｐゴシック" pitchFamily="-112" charset="-128"/>
              <a:cs typeface="ＭＳ Ｐゴシック" pitchFamily="-112" charset="-128"/>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dirty="0">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F518A-1A04-4056-9E81-DBBFDD55F6DA}" type="slidenum">
              <a:rPr lang="en-US" smtClean="0"/>
              <a:t>7</a:t>
            </a:fld>
            <a:endParaRPr lang="en-US"/>
          </a:p>
        </p:txBody>
      </p:sp>
    </p:spTree>
    <p:extLst>
      <p:ext uri="{BB962C8B-B14F-4D97-AF65-F5344CB8AC3E}">
        <p14:creationId xmlns:p14="http://schemas.microsoft.com/office/powerpoint/2010/main" val="2162168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u="sng" kern="1200" dirty="0">
                <a:solidFill>
                  <a:schemeClr val="tx1"/>
                </a:solidFill>
                <a:effectLst/>
                <a:latin typeface="+mn-lt"/>
                <a:ea typeface="+mn-ea"/>
                <a:cs typeface="+mn-cs"/>
              </a:rPr>
              <a:t>The transitionally homeless</a:t>
            </a:r>
            <a:r>
              <a:rPr lang="en-US" sz="1200" kern="1200" dirty="0">
                <a:solidFill>
                  <a:schemeClr val="tx1"/>
                </a:solidFill>
                <a:effectLst/>
                <a:latin typeface="+mn-lt"/>
                <a:ea typeface="+mn-ea"/>
                <a:cs typeface="+mn-cs"/>
              </a:rPr>
              <a:t> make up a staggering 80% of the homeless population. Redundancy, relationship or family breakdowns and health issues are just some of the reasons why people in this group become homeless – if only for a short period of time. Families dominate this group and, for some, this could be their first encounter with social services.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People who are </a:t>
            </a:r>
            <a:r>
              <a:rPr lang="en-US" sz="1200" b="1" u="sng" kern="1200" dirty="0">
                <a:solidFill>
                  <a:schemeClr val="tx1"/>
                </a:solidFill>
                <a:effectLst/>
                <a:latin typeface="+mn-lt"/>
                <a:ea typeface="+mn-ea"/>
                <a:cs typeface="+mn-cs"/>
              </a:rPr>
              <a:t>episodically homeless</a:t>
            </a:r>
            <a:r>
              <a:rPr lang="en-US" sz="1200" kern="1200" dirty="0">
                <a:solidFill>
                  <a:schemeClr val="tx1"/>
                </a:solidFill>
                <a:effectLst/>
                <a:latin typeface="+mn-lt"/>
                <a:ea typeface="+mn-ea"/>
                <a:cs typeface="+mn-cs"/>
              </a:rPr>
              <a:t> account for 10–15% of the homeless population. Addiction, mental health issues, trauma, and debt have emerged as significant issues for many of the people we work with. A mounting debt situation means that rent goes unpaid and is shortly followed by eviction. Those with long-term addictions require significant support from wrap-around drug and alcohol services. Many also carry a significant debt burden as a result of poor financial skills and typically rely on a benefit as a primary source of income.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estimate the number of long-term, </a:t>
            </a:r>
            <a:r>
              <a:rPr lang="en-US" sz="1200" b="1" u="sng" kern="1200" dirty="0">
                <a:solidFill>
                  <a:schemeClr val="tx1"/>
                </a:solidFill>
                <a:effectLst/>
                <a:latin typeface="+mn-lt"/>
                <a:ea typeface="+mn-ea"/>
                <a:cs typeface="+mn-cs"/>
              </a:rPr>
              <a:t>chronically homeless people</a:t>
            </a:r>
            <a:r>
              <a:rPr lang="en-US" sz="1200" kern="1200" dirty="0">
                <a:solidFill>
                  <a:schemeClr val="tx1"/>
                </a:solidFill>
                <a:effectLst/>
                <a:latin typeface="+mn-lt"/>
                <a:ea typeface="+mn-ea"/>
                <a:cs typeface="+mn-cs"/>
              </a:rPr>
              <a:t>, who have spent more than a year on the streets, is as little as 5% of the entire homeless population. Of course, one person sleeping on the streets is one too many. Those who are homeless for a longer amount of time are usually older or injured people. This is the least common type of homelessness </a:t>
            </a:r>
          </a:p>
        </p:txBody>
      </p:sp>
      <p:sp>
        <p:nvSpPr>
          <p:cNvPr id="4" name="Slide Number Placeholder 3"/>
          <p:cNvSpPr>
            <a:spLocks noGrp="1"/>
          </p:cNvSpPr>
          <p:nvPr>
            <p:ph type="sldNum" sz="quarter" idx="10"/>
          </p:nvPr>
        </p:nvSpPr>
        <p:spPr/>
        <p:txBody>
          <a:bodyPr/>
          <a:lstStyle/>
          <a:p>
            <a:fld id="{D4EF518A-1A04-4056-9E81-DBBFDD55F6DA}" type="slidenum">
              <a:rPr lang="en-US" smtClean="0"/>
              <a:t>26</a:t>
            </a:fld>
            <a:endParaRPr lang="en-US"/>
          </a:p>
        </p:txBody>
      </p:sp>
    </p:spTree>
    <p:extLst>
      <p:ext uri="{BB962C8B-B14F-4D97-AF65-F5344CB8AC3E}">
        <p14:creationId xmlns:p14="http://schemas.microsoft.com/office/powerpoint/2010/main" val="3164987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EF518A-1A04-4056-9E81-DBBFDD55F6DA}" type="slidenum">
              <a:rPr lang="en-US" smtClean="0"/>
              <a:t>30</a:t>
            </a:fld>
            <a:endParaRPr lang="en-US"/>
          </a:p>
        </p:txBody>
      </p:sp>
    </p:spTree>
    <p:extLst>
      <p:ext uri="{BB962C8B-B14F-4D97-AF65-F5344CB8AC3E}">
        <p14:creationId xmlns:p14="http://schemas.microsoft.com/office/powerpoint/2010/main" val="2859657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Taking these 10 rules into consideration, how have you customized your processes for your patients that are experiencing homelessness?</a:t>
            </a:r>
          </a:p>
          <a:p>
            <a:endParaRPr lang="en-US" dirty="0"/>
          </a:p>
        </p:txBody>
      </p:sp>
      <p:sp>
        <p:nvSpPr>
          <p:cNvPr id="4" name="Slide Number Placeholder 3"/>
          <p:cNvSpPr>
            <a:spLocks noGrp="1"/>
          </p:cNvSpPr>
          <p:nvPr>
            <p:ph type="sldNum" sz="quarter" idx="10"/>
          </p:nvPr>
        </p:nvSpPr>
        <p:spPr/>
        <p:txBody>
          <a:bodyPr/>
          <a:lstStyle/>
          <a:p>
            <a:fld id="{D4EF518A-1A04-4056-9E81-DBBFDD55F6DA}" type="slidenum">
              <a:rPr lang="en-US" smtClean="0"/>
              <a:t>34</a:t>
            </a:fld>
            <a:endParaRPr lang="en-US"/>
          </a:p>
        </p:txBody>
      </p:sp>
    </p:spTree>
    <p:extLst>
      <p:ext uri="{BB962C8B-B14F-4D97-AF65-F5344CB8AC3E}">
        <p14:creationId xmlns:p14="http://schemas.microsoft.com/office/powerpoint/2010/main" val="822605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EF518A-1A04-4056-9E81-DBBFDD55F6DA}" type="slidenum">
              <a:rPr lang="en-US" smtClean="0"/>
              <a:t>44</a:t>
            </a:fld>
            <a:endParaRPr lang="en-US"/>
          </a:p>
        </p:txBody>
      </p:sp>
    </p:spTree>
    <p:extLst>
      <p:ext uri="{BB962C8B-B14F-4D97-AF65-F5344CB8AC3E}">
        <p14:creationId xmlns:p14="http://schemas.microsoft.com/office/powerpoint/2010/main" val="673547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EF518A-1A04-4056-9E81-DBBFDD55F6DA}" type="slidenum">
              <a:rPr lang="en-US" smtClean="0"/>
              <a:t>65</a:t>
            </a:fld>
            <a:endParaRPr lang="en-US"/>
          </a:p>
        </p:txBody>
      </p:sp>
    </p:spTree>
    <p:extLst>
      <p:ext uri="{BB962C8B-B14F-4D97-AF65-F5344CB8AC3E}">
        <p14:creationId xmlns:p14="http://schemas.microsoft.com/office/powerpoint/2010/main" val="3341027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EF518A-1A04-4056-9E81-DBBFDD55F6DA}" type="slidenum">
              <a:rPr lang="en-US" smtClean="0"/>
              <a:t>66</a:t>
            </a:fld>
            <a:endParaRPr lang="en-US"/>
          </a:p>
        </p:txBody>
      </p:sp>
    </p:spTree>
    <p:extLst>
      <p:ext uri="{BB962C8B-B14F-4D97-AF65-F5344CB8AC3E}">
        <p14:creationId xmlns:p14="http://schemas.microsoft.com/office/powerpoint/2010/main" val="2569085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https://www.youtube.com/watch?v=CqwjaExT4wA</a:t>
            </a:r>
            <a:endParaRPr lang="en-US" dirty="0"/>
          </a:p>
        </p:txBody>
      </p:sp>
      <p:sp>
        <p:nvSpPr>
          <p:cNvPr id="4" name="Slide Number Placeholder 3"/>
          <p:cNvSpPr>
            <a:spLocks noGrp="1"/>
          </p:cNvSpPr>
          <p:nvPr>
            <p:ph type="sldNum" sz="quarter" idx="10"/>
          </p:nvPr>
        </p:nvSpPr>
        <p:spPr/>
        <p:txBody>
          <a:bodyPr/>
          <a:lstStyle/>
          <a:p>
            <a:fld id="{D4EF518A-1A04-4056-9E81-DBBFDD55F6DA}" type="slidenum">
              <a:rPr lang="en-US" smtClean="0"/>
              <a:t>69</a:t>
            </a:fld>
            <a:endParaRPr lang="en-US"/>
          </a:p>
        </p:txBody>
      </p:sp>
    </p:spTree>
    <p:extLst>
      <p:ext uri="{BB962C8B-B14F-4D97-AF65-F5344CB8AC3E}">
        <p14:creationId xmlns:p14="http://schemas.microsoft.com/office/powerpoint/2010/main" val="3056218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99C067-73A4-3649-8AA5-853CB991E5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89811" y="5559227"/>
            <a:ext cx="2165518" cy="602503"/>
          </a:xfrm>
          <a:prstGeom prst="rect">
            <a:avLst/>
          </a:prstGeom>
        </p:spPr>
      </p:pic>
      <p:pic>
        <p:nvPicPr>
          <p:cNvPr id="7" name="Picture 6">
            <a:extLst>
              <a:ext uri="{FF2B5EF4-FFF2-40B4-BE49-F238E27FC236}">
                <a16:creationId xmlns:a16="http://schemas.microsoft.com/office/drawing/2014/main" id="{60B7CD4A-24ED-5540-9FD9-1E65CBF2A8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9886" y="419099"/>
            <a:ext cx="2739314" cy="533007"/>
          </a:xfrm>
          <a:prstGeom prst="rect">
            <a:avLst/>
          </a:prstGeom>
        </p:spPr>
      </p:pic>
    </p:spTree>
    <p:extLst>
      <p:ext uri="{BB962C8B-B14F-4D97-AF65-F5344CB8AC3E}">
        <p14:creationId xmlns:p14="http://schemas.microsoft.com/office/powerpoint/2010/main" val="145963493"/>
      </p:ext>
    </p:extLst>
  </p:cSld>
  <p:clrMapOvr>
    <a:masterClrMapping/>
  </p:clrMapOvr>
  <p:extLst mod="1">
    <p:ext uri="{DCECCB84-F9BA-43D5-87BE-67443E8EF086}">
      <p15:sldGuideLst xmlns:p15="http://schemas.microsoft.com/office/powerpoint/2012/main">
        <p15:guide id="1" orient="horz" pos="552" userDrawn="1">
          <p15:clr>
            <a:srgbClr val="FBAE40"/>
          </p15:clr>
        </p15:guide>
        <p15:guide id="3" orient="horz"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ection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278C4E-2613-9048-BE22-621B244D9CDE}"/>
              </a:ext>
            </a:extLst>
          </p:cNvPr>
          <p:cNvSpPr>
            <a:spLocks noGrp="1"/>
          </p:cNvSpPr>
          <p:nvPr>
            <p:ph type="title" hasCustomPrompt="1"/>
          </p:nvPr>
        </p:nvSpPr>
        <p:spPr>
          <a:xfrm>
            <a:off x="685800" y="1549401"/>
            <a:ext cx="5854700" cy="2616200"/>
          </a:xfrm>
          <a:prstGeom prst="rect">
            <a:avLst/>
          </a:prstGeom>
        </p:spPr>
        <p:txBody>
          <a:bodyPr lIns="0" tIns="0" rIns="0" bIns="0" anchor="b" anchorCtr="0"/>
          <a:lstStyle>
            <a:lvl1pPr algn="l">
              <a:lnSpc>
                <a:spcPts val="4200"/>
              </a:lnSpc>
              <a:defRPr sz="4000">
                <a:solidFill>
                  <a:srgbClr val="007E7A"/>
                </a:solidFill>
              </a:defRPr>
            </a:lvl1pPr>
          </a:lstStyle>
          <a:p>
            <a:r>
              <a:rPr lang="en-US" dirty="0"/>
              <a:t>Click To Edit Section Slide Headline</a:t>
            </a:r>
          </a:p>
        </p:txBody>
      </p:sp>
      <p:pic>
        <p:nvPicPr>
          <p:cNvPr id="9" name="Picture 8">
            <a:extLst>
              <a:ext uri="{FF2B5EF4-FFF2-40B4-BE49-F238E27FC236}">
                <a16:creationId xmlns:a16="http://schemas.microsoft.com/office/drawing/2014/main" id="{35E3ABF0-4B97-5B43-816D-E1A1CC3F48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74108" y="419100"/>
            <a:ext cx="1765092" cy="343446"/>
          </a:xfrm>
          <a:prstGeom prst="rect">
            <a:avLst/>
          </a:prstGeom>
        </p:spPr>
      </p:pic>
    </p:spTree>
    <p:extLst>
      <p:ext uri="{BB962C8B-B14F-4D97-AF65-F5344CB8AC3E}">
        <p14:creationId xmlns:p14="http://schemas.microsoft.com/office/powerpoint/2010/main" val="1132187745"/>
      </p:ext>
    </p:extLst>
  </p:cSld>
  <p:clrMapOvr>
    <a:masterClrMapping/>
  </p:clrMapOvr>
  <p:transition spd="slow">
    <p:push/>
  </p:transition>
  <p:extLst mod="1">
    <p:ext uri="{DCECCB84-F9BA-43D5-87BE-67443E8EF086}">
      <p15:sldGuideLst xmlns:p15="http://schemas.microsoft.com/office/powerpoint/2012/main">
        <p15:guide id="1" orient="horz" pos="2544" userDrawn="1">
          <p15:clr>
            <a:srgbClr val="FBAE40"/>
          </p15:clr>
        </p15:guide>
        <p15:guide id="2" orient="horz" pos="4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7472"/>
            <a:ext cx="6400800" cy="1005840"/>
          </a:xfrm>
          <a:prstGeom prst="rect">
            <a:avLst/>
          </a:prstGeom>
          <a:noFill/>
        </p:spPr>
        <p:txBody>
          <a:bodyPr lIns="0" tIns="0" rIns="0" bIns="0" anchor="t" anchorCtr="0"/>
          <a:lstStyle>
            <a:lvl1pPr algn="l">
              <a:lnSpc>
                <a:spcPts val="3800"/>
              </a:lnSpc>
              <a:defRPr sz="3600" b="0" i="0" baseline="0">
                <a:solidFill>
                  <a:srgbClr val="007E7A"/>
                </a:solidFill>
                <a:latin typeface="Arial" charset="0"/>
                <a:ea typeface="Arial" charset="0"/>
                <a:cs typeface="Arial" charset="0"/>
              </a:defRPr>
            </a:lvl1pPr>
          </a:lstStyle>
          <a:p>
            <a:r>
              <a:rPr lang="en-US" dirty="0"/>
              <a:t>Click to add title</a:t>
            </a:r>
          </a:p>
        </p:txBody>
      </p:sp>
      <p:sp>
        <p:nvSpPr>
          <p:cNvPr id="9" name="Content Placeholder 3"/>
          <p:cNvSpPr>
            <a:spLocks noGrp="1"/>
          </p:cNvSpPr>
          <p:nvPr>
            <p:ph sz="quarter" idx="12" hasCustomPrompt="1"/>
          </p:nvPr>
        </p:nvSpPr>
        <p:spPr>
          <a:xfrm>
            <a:off x="457200" y="1600200"/>
            <a:ext cx="8423275" cy="4637088"/>
          </a:xfrm>
          <a:prstGeom prst="rect">
            <a:avLst/>
          </a:prstGeom>
        </p:spPr>
        <p:txBody>
          <a:bodyPr lIns="0" tIns="0" rIns="0" bIns="0"/>
          <a:lstStyle>
            <a:lvl1pPr marL="0" indent="0">
              <a:lnSpc>
                <a:spcPts val="3000"/>
              </a:lnSpc>
              <a:buNone/>
              <a:defRPr sz="2400"/>
            </a:lvl1pPr>
            <a:lvl2pPr marL="274320" indent="-274320">
              <a:lnSpc>
                <a:spcPts val="2600"/>
              </a:lnSpc>
              <a:spcBef>
                <a:spcPts val="1000"/>
              </a:spcBef>
              <a:buClr>
                <a:srgbClr val="007E7A"/>
              </a:buClr>
              <a:buSzPct val="110000"/>
              <a:buFont typeface="Arial" panose="020B0604020202020204" pitchFamily="34" charset="0"/>
              <a:buChar char="•"/>
              <a:tabLst/>
              <a:defRPr sz="2200"/>
            </a:lvl2pPr>
            <a:lvl3pPr marL="594360" indent="-274320">
              <a:lnSpc>
                <a:spcPts val="2200"/>
              </a:lnSpc>
              <a:buClr>
                <a:srgbClr val="007E7A"/>
              </a:buClr>
              <a:buFont typeface=".AppleSystemUIFont" charset="-120"/>
              <a:buChar char="–"/>
              <a:tabLst/>
              <a:defRPr sz="1800"/>
            </a:lvl3pPr>
            <a:lvl4pPr marL="917575" indent="-274320">
              <a:lnSpc>
                <a:spcPts val="1800"/>
              </a:lnSpc>
              <a:buClr>
                <a:srgbClr val="007E7A"/>
              </a:buClr>
              <a:buFont typeface="ArialMT" charset="0"/>
              <a:buChar char="»"/>
              <a:tabLst/>
              <a:defRPr sz="1600"/>
            </a:lvl4pPr>
          </a:lstStyle>
          <a:p>
            <a:pPr lvl="0"/>
            <a:r>
              <a:rPr lang="en-US" dirty="0"/>
              <a:t>Click to edit Master text styles</a:t>
            </a:r>
          </a:p>
          <a:p>
            <a:pPr lvl="1"/>
            <a:r>
              <a:rPr lang="en-US" dirty="0"/>
              <a:t>First level</a:t>
            </a:r>
          </a:p>
          <a:p>
            <a:pPr lvl="2"/>
            <a:r>
              <a:rPr lang="en-US" dirty="0"/>
              <a:t>Second level</a:t>
            </a:r>
          </a:p>
          <a:p>
            <a:pPr lvl="3"/>
            <a:r>
              <a:rPr lang="en-US" dirty="0"/>
              <a:t>Third level</a:t>
            </a:r>
          </a:p>
        </p:txBody>
      </p:sp>
      <p:sp>
        <p:nvSpPr>
          <p:cNvPr id="10" name="Slide Number Placeholder 3">
            <a:extLst>
              <a:ext uri="{FF2B5EF4-FFF2-40B4-BE49-F238E27FC236}">
                <a16:creationId xmlns:a16="http://schemas.microsoft.com/office/drawing/2014/main" id="{890DBF5D-010E-994D-9090-98B2D23C54C1}"/>
              </a:ext>
            </a:extLst>
          </p:cNvPr>
          <p:cNvSpPr>
            <a:spLocks noGrp="1"/>
          </p:cNvSpPr>
          <p:nvPr>
            <p:ph type="sldNum" sz="quarter" idx="4"/>
          </p:nvPr>
        </p:nvSpPr>
        <p:spPr>
          <a:xfrm>
            <a:off x="7924801" y="6400800"/>
            <a:ext cx="916502" cy="238125"/>
          </a:xfrm>
          <a:prstGeom prst="rect">
            <a:avLst/>
          </a:prstGeom>
        </p:spPr>
        <p:txBody>
          <a:bodyPr lIns="0" tIns="0" rIns="0" bIns="0" anchor="b" anchorCtr="0"/>
          <a:lstStyle>
            <a:lvl1pPr algn="r">
              <a:defRPr sz="1000">
                <a:solidFill>
                  <a:srgbClr val="6E6E6E"/>
                </a:solidFill>
              </a:defRPr>
            </a:lvl1pPr>
          </a:lstStyle>
          <a:p>
            <a:fld id="{5D6A1D68-CA34-4E7F-99D4-0766B53ADE06}" type="slidenum">
              <a:rPr lang="en-US" smtClean="0"/>
              <a:pPr/>
              <a:t>‹#›</a:t>
            </a:fld>
            <a:endParaRPr lang="en-US" dirty="0"/>
          </a:p>
        </p:txBody>
      </p:sp>
    </p:spTree>
    <p:extLst>
      <p:ext uri="{BB962C8B-B14F-4D97-AF65-F5344CB8AC3E}">
        <p14:creationId xmlns:p14="http://schemas.microsoft.com/office/powerpoint/2010/main" val="2659125614"/>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orient="horz" pos="45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96E529-F022-B345-9481-44F9799E4540}"/>
              </a:ext>
            </a:extLst>
          </p:cNvPr>
          <p:cNvSpPr>
            <a:spLocks noGrp="1"/>
          </p:cNvSpPr>
          <p:nvPr>
            <p:ph sz="half" idx="1"/>
          </p:nvPr>
        </p:nvSpPr>
        <p:spPr>
          <a:xfrm>
            <a:off x="457200" y="1600200"/>
            <a:ext cx="3867150" cy="4351338"/>
          </a:xfrm>
          <a:prstGeom prst="rect">
            <a:avLst/>
          </a:prstGeom>
        </p:spPr>
        <p:txBody>
          <a:bodyPr lIns="0" tIns="0" rIns="0" bIns="0"/>
          <a:lstStyle>
            <a:lvl1pPr marL="0" indent="0">
              <a:lnSpc>
                <a:spcPts val="3000"/>
              </a:lnSpc>
              <a:buClr>
                <a:srgbClr val="007E7A"/>
              </a:buClr>
              <a:buSzPct val="110000"/>
              <a:buFontTx/>
              <a:buNone/>
              <a:defRPr sz="2400"/>
            </a:lvl1pPr>
            <a:lvl2pPr marL="274320" indent="-274320">
              <a:lnSpc>
                <a:spcPts val="2600"/>
              </a:lnSpc>
              <a:spcBef>
                <a:spcPts val="1000"/>
              </a:spcBef>
              <a:buClr>
                <a:srgbClr val="007E7A"/>
              </a:buClr>
              <a:buSzPct val="110000"/>
              <a:defRPr sz="2200"/>
            </a:lvl2pPr>
            <a:lvl3pPr marL="594360" indent="-274320">
              <a:lnSpc>
                <a:spcPts val="2200"/>
              </a:lnSpc>
              <a:buClr>
                <a:srgbClr val="007E7A"/>
              </a:buClr>
              <a:buSzPct val="100000"/>
              <a:buFont typeface=".AppleSystemUIFont"/>
              <a:buChar char="–"/>
              <a:defRPr sz="1800"/>
            </a:lvl3pPr>
            <a:lvl4pPr marL="914400" indent="-274320">
              <a:lnSpc>
                <a:spcPts val="1800"/>
              </a:lnSpc>
              <a:buClr>
                <a:srgbClr val="007E7A"/>
              </a:buClr>
              <a:buSzPct val="100000"/>
              <a:buFont typeface=".AppleSystemUIFont"/>
              <a:buChar char="»"/>
              <a:defRPr sz="1600"/>
            </a:lvl4pPr>
            <a:lvl5pPr>
              <a:lnSpc>
                <a:spcPts val="2400"/>
              </a:lnSpc>
              <a:buClr>
                <a:srgbClr val="007E7A"/>
              </a:buClr>
              <a:buSzPct val="110000"/>
              <a:defRPr/>
            </a:lvl5pPr>
          </a:lstStyle>
          <a:p>
            <a:pPr lvl="0"/>
            <a:r>
              <a:rPr lang="en-US" dirty="0"/>
              <a:t>Edit Master text styles</a:t>
            </a:r>
          </a:p>
          <a:p>
            <a:pPr lvl="1"/>
            <a:r>
              <a:rPr lang="en-US" dirty="0"/>
              <a:t>First level</a:t>
            </a:r>
          </a:p>
          <a:p>
            <a:pPr lvl="2"/>
            <a:r>
              <a:rPr lang="en-US" dirty="0"/>
              <a:t>Second level</a:t>
            </a:r>
          </a:p>
          <a:p>
            <a:pPr lvl="3"/>
            <a:r>
              <a:rPr lang="en-US" dirty="0"/>
              <a:t>Third level</a:t>
            </a:r>
          </a:p>
        </p:txBody>
      </p:sp>
      <p:sp>
        <p:nvSpPr>
          <p:cNvPr id="4" name="Content Placeholder 3">
            <a:extLst>
              <a:ext uri="{FF2B5EF4-FFF2-40B4-BE49-F238E27FC236}">
                <a16:creationId xmlns:a16="http://schemas.microsoft.com/office/drawing/2014/main" id="{F1EE34CB-9CA5-9942-AAFA-7E33D8BD3BA5}"/>
              </a:ext>
            </a:extLst>
          </p:cNvPr>
          <p:cNvSpPr>
            <a:spLocks noGrp="1"/>
          </p:cNvSpPr>
          <p:nvPr>
            <p:ph sz="half" idx="2"/>
          </p:nvPr>
        </p:nvSpPr>
        <p:spPr>
          <a:xfrm>
            <a:off x="4572000" y="1600200"/>
            <a:ext cx="3867150" cy="4351338"/>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Tx/>
              <a:buNone/>
              <a:tabLst/>
              <a:defRPr sz="2400"/>
            </a:lvl1pPr>
            <a:lvl2pPr marL="0" marR="0" indent="-274320" algn="l" defTabSz="914400" rtl="0" eaLnBrk="1" fontAlgn="auto" latinLnBrk="0" hangingPunct="1">
              <a:lnSpc>
                <a:spcPts val="2600"/>
              </a:lnSpc>
              <a:spcBef>
                <a:spcPts val="1000"/>
              </a:spcBef>
              <a:spcAft>
                <a:spcPts val="0"/>
              </a:spcAft>
              <a:buClr>
                <a:srgbClr val="007E7A"/>
              </a:buClr>
              <a:buSzPct val="110000"/>
              <a:buFont typeface="Arial" panose="020B0604020202020204" pitchFamily="34" charset="0"/>
              <a:buChar char="•"/>
              <a:tabLst/>
              <a:defRPr sz="2200"/>
            </a:lvl2pPr>
            <a:lvl3pPr marL="594360" marR="0" indent="-274320" algn="l" defTabSz="914400" rtl="0" eaLnBrk="1" fontAlgn="auto" latinLnBrk="0" hangingPunct="1">
              <a:lnSpc>
                <a:spcPts val="2400"/>
              </a:lnSpc>
              <a:spcBef>
                <a:spcPts val="500"/>
              </a:spcBef>
              <a:spcAft>
                <a:spcPts val="0"/>
              </a:spcAft>
              <a:buClr>
                <a:srgbClr val="007E7A"/>
              </a:buClr>
              <a:buSzTx/>
              <a:buFont typeface=".AppleSystemUIFont"/>
              <a:buChar char="–"/>
              <a:tabLst/>
              <a:defRPr sz="1800"/>
            </a:lvl3pPr>
            <a:lvl4pPr marL="914400" marR="0" indent="-274320" algn="l" defTabSz="914400" rtl="0" eaLnBrk="1" fontAlgn="auto" latinLnBrk="0" hangingPunct="1">
              <a:lnSpc>
                <a:spcPct val="90000"/>
              </a:lnSpc>
              <a:spcBef>
                <a:spcPts val="500"/>
              </a:spcBef>
              <a:spcAft>
                <a:spcPts val="0"/>
              </a:spcAft>
              <a:buClr>
                <a:srgbClr val="007E7A"/>
              </a:buClr>
              <a:buSzTx/>
              <a:buFont typeface=".AppleSystemUIFont"/>
              <a:buChar char="»"/>
              <a:tabLst/>
              <a:defRPr sz="1600"/>
            </a:lvl4pPr>
            <a:lvl5pPr marL="2057400" marR="0" indent="-228600" algn="l" defTabSz="914400" rtl="0" eaLnBrk="1" fontAlgn="auto" latinLnBrk="0" hangingPunct="1">
              <a:lnSpc>
                <a:spcPts val="2400"/>
              </a:lnSpc>
              <a:spcBef>
                <a:spcPts val="500"/>
              </a:spcBef>
              <a:spcAft>
                <a:spcPts val="0"/>
              </a:spcAft>
              <a:buClr>
                <a:srgbClr val="007E7A"/>
              </a:buClr>
              <a:buSzPct val="110000"/>
              <a:buFont typeface="Arial" panose="020B0604020202020204" pitchFamily="34" charset="0"/>
              <a:buChar char="•"/>
              <a:tabLst/>
              <a:defRPr/>
            </a:lvl5pPr>
          </a:lstStyle>
          <a:p>
            <a:pPr lvl="0"/>
            <a:r>
              <a:rPr lang="en-US" dirty="0"/>
              <a:t>Edit Master text styles</a:t>
            </a:r>
          </a:p>
          <a:p>
            <a:pPr lvl="1"/>
            <a:r>
              <a:rPr lang="en-US" dirty="0"/>
              <a:t>First level</a:t>
            </a:r>
          </a:p>
          <a:p>
            <a:pPr lvl="2"/>
            <a:r>
              <a:rPr lang="en-US" dirty="0"/>
              <a:t>Second level</a:t>
            </a:r>
          </a:p>
          <a:p>
            <a:pPr lvl="3"/>
            <a:r>
              <a:rPr lang="en-US" dirty="0"/>
              <a:t>Third level</a:t>
            </a:r>
          </a:p>
        </p:txBody>
      </p:sp>
      <p:sp>
        <p:nvSpPr>
          <p:cNvPr id="8" name="Title 1">
            <a:extLst>
              <a:ext uri="{FF2B5EF4-FFF2-40B4-BE49-F238E27FC236}">
                <a16:creationId xmlns:a16="http://schemas.microsoft.com/office/drawing/2014/main" id="{5FABDD9E-8BAD-E740-B0B4-354E93402A83}"/>
              </a:ext>
            </a:extLst>
          </p:cNvPr>
          <p:cNvSpPr>
            <a:spLocks noGrp="1"/>
          </p:cNvSpPr>
          <p:nvPr>
            <p:ph type="title" hasCustomPrompt="1"/>
          </p:nvPr>
        </p:nvSpPr>
        <p:spPr>
          <a:xfrm>
            <a:off x="457200" y="347472"/>
            <a:ext cx="6400800" cy="1005840"/>
          </a:xfrm>
          <a:prstGeom prst="rect">
            <a:avLst/>
          </a:prstGeom>
          <a:noFill/>
        </p:spPr>
        <p:txBody>
          <a:bodyPr lIns="0" tIns="0" rIns="0" bIns="0" anchor="t" anchorCtr="0"/>
          <a:lstStyle>
            <a:lvl1pPr algn="l">
              <a:lnSpc>
                <a:spcPts val="3800"/>
              </a:lnSpc>
              <a:defRPr sz="3400" b="0" i="0" baseline="0">
                <a:solidFill>
                  <a:srgbClr val="007E7A"/>
                </a:solidFill>
                <a:latin typeface="Arial" charset="0"/>
                <a:ea typeface="Arial" charset="0"/>
                <a:cs typeface="Arial" charset="0"/>
              </a:defRPr>
            </a:lvl1pPr>
          </a:lstStyle>
          <a:p>
            <a:r>
              <a:rPr lang="en-US" dirty="0"/>
              <a:t>Click to add title</a:t>
            </a:r>
          </a:p>
        </p:txBody>
      </p:sp>
      <p:sp>
        <p:nvSpPr>
          <p:cNvPr id="12" name="Slide Number Placeholder 3">
            <a:extLst>
              <a:ext uri="{FF2B5EF4-FFF2-40B4-BE49-F238E27FC236}">
                <a16:creationId xmlns:a16="http://schemas.microsoft.com/office/drawing/2014/main" id="{A108CFE6-9FFD-D64C-BEB4-D1ACAEFAD3C2}"/>
              </a:ext>
            </a:extLst>
          </p:cNvPr>
          <p:cNvSpPr>
            <a:spLocks noGrp="1"/>
          </p:cNvSpPr>
          <p:nvPr>
            <p:ph type="sldNum" sz="quarter" idx="4"/>
          </p:nvPr>
        </p:nvSpPr>
        <p:spPr>
          <a:xfrm>
            <a:off x="7924801" y="6400800"/>
            <a:ext cx="916502" cy="238125"/>
          </a:xfrm>
          <a:prstGeom prst="rect">
            <a:avLst/>
          </a:prstGeom>
        </p:spPr>
        <p:txBody>
          <a:bodyPr lIns="0" tIns="0" rIns="0" bIns="0" anchor="b" anchorCtr="0"/>
          <a:lstStyle>
            <a:lvl1pPr algn="r">
              <a:defRPr sz="1000">
                <a:solidFill>
                  <a:srgbClr val="6E6E6E"/>
                </a:solidFill>
              </a:defRPr>
            </a:lvl1pPr>
          </a:lstStyle>
          <a:p>
            <a:fld id="{5D6A1D68-CA34-4E7F-99D4-0766B53ADE06}" type="slidenum">
              <a:rPr lang="en-US" smtClean="0"/>
              <a:pPr/>
              <a:t>‹#›</a:t>
            </a:fld>
            <a:endParaRPr lang="en-US" dirty="0"/>
          </a:p>
        </p:txBody>
      </p:sp>
    </p:spTree>
    <p:extLst>
      <p:ext uri="{BB962C8B-B14F-4D97-AF65-F5344CB8AC3E}">
        <p14:creationId xmlns:p14="http://schemas.microsoft.com/office/powerpoint/2010/main" val="407474399"/>
      </p:ext>
    </p:extLst>
  </p:cSld>
  <p:clrMapOvr>
    <a:masterClrMapping/>
  </p:clrMapOvr>
  <p:extLst mod="1">
    <p:ext uri="{DCECCB84-F9BA-43D5-87BE-67443E8EF086}">
      <p15:sldGuideLst xmlns:p15="http://schemas.microsoft.com/office/powerpoint/2012/main">
        <p15:guide id="1" orient="horz" pos="456" userDrawn="1">
          <p15:clr>
            <a:srgbClr val="FBAE40"/>
          </p15:clr>
        </p15:guide>
        <p15:guide id="2" orient="horz" pos="100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FA59BF-A0BB-4049-875B-11D0710A9C42}"/>
              </a:ext>
            </a:extLst>
          </p:cNvPr>
          <p:cNvSpPr>
            <a:spLocks noGrp="1"/>
          </p:cNvSpPr>
          <p:nvPr>
            <p:ph type="body" idx="1"/>
          </p:nvPr>
        </p:nvSpPr>
        <p:spPr>
          <a:xfrm>
            <a:off x="457200" y="1600200"/>
            <a:ext cx="3868737" cy="731520"/>
          </a:xfrm>
          <a:prstGeom prst="rect">
            <a:avLst/>
          </a:prstGeom>
        </p:spPr>
        <p:txBody>
          <a:bodyPr lIns="0" tIns="0" rIns="0" bIns="0" anchor="b"/>
          <a:lstStyle>
            <a:lvl1pPr marL="0" indent="0">
              <a:lnSpc>
                <a:spcPts val="3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78E7A3D1-800E-0547-A36C-41387A63A0A3}"/>
              </a:ext>
            </a:extLst>
          </p:cNvPr>
          <p:cNvSpPr>
            <a:spLocks noGrp="1"/>
          </p:cNvSpPr>
          <p:nvPr>
            <p:ph sz="half" idx="2" hasCustomPrompt="1"/>
          </p:nvPr>
        </p:nvSpPr>
        <p:spPr>
          <a:xfrm>
            <a:off x="457200" y="2423160"/>
            <a:ext cx="3868737" cy="3684588"/>
          </a:xfrm>
          <a:prstGeom prst="rect">
            <a:avLst/>
          </a:prstGeom>
        </p:spPr>
        <p:txBody>
          <a:bodyPr lIns="0" tIns="0" rIns="0" bIns="0"/>
          <a:lstStyle>
            <a:lvl1pPr>
              <a:buClr>
                <a:srgbClr val="007E7A"/>
              </a:buClr>
              <a:buSzPct val="110000"/>
              <a:defRPr/>
            </a:lvl1pPr>
            <a:lvl2pPr marL="0" indent="-274320">
              <a:lnSpc>
                <a:spcPts val="3000"/>
              </a:lnSpc>
              <a:buClr>
                <a:srgbClr val="007E7A"/>
              </a:buClr>
              <a:buSzPct val="110000"/>
              <a:defRPr sz="2200"/>
            </a:lvl2pPr>
            <a:lvl3pPr marL="594360" indent="-274320">
              <a:lnSpc>
                <a:spcPts val="2200"/>
              </a:lnSpc>
              <a:buClr>
                <a:srgbClr val="007E7A"/>
              </a:buClr>
              <a:buSzPct val="100000"/>
              <a:buFont typeface=".AppleSystemUIFont"/>
              <a:buChar char="–"/>
              <a:defRPr sz="1800"/>
            </a:lvl3pPr>
            <a:lvl4pPr marL="914400" indent="-274320">
              <a:lnSpc>
                <a:spcPts val="1800"/>
              </a:lnSpc>
              <a:buClr>
                <a:srgbClr val="007E7A"/>
              </a:buClr>
              <a:buSzPct val="100000"/>
              <a:buFont typeface=".AppleSystemUIFont"/>
              <a:buChar char="»"/>
              <a:defRPr sz="1600"/>
            </a:lvl4pPr>
            <a:lvl5pPr>
              <a:lnSpc>
                <a:spcPts val="2400"/>
              </a:lnSpc>
              <a:buClr>
                <a:srgbClr val="007E7A"/>
              </a:buClr>
              <a:buSzPct val="110000"/>
              <a:defRPr/>
            </a:lvl5pPr>
          </a:lstStyle>
          <a:p>
            <a:pPr lvl="1"/>
            <a:r>
              <a:rPr lang="en-US" dirty="0"/>
              <a:t>First level</a:t>
            </a:r>
          </a:p>
          <a:p>
            <a:pPr lvl="2"/>
            <a:r>
              <a:rPr lang="en-US" dirty="0"/>
              <a:t>Second level</a:t>
            </a:r>
          </a:p>
          <a:p>
            <a:pPr lvl="3"/>
            <a:r>
              <a:rPr lang="en-US" dirty="0"/>
              <a:t>Third level</a:t>
            </a:r>
          </a:p>
        </p:txBody>
      </p:sp>
      <p:sp>
        <p:nvSpPr>
          <p:cNvPr id="5" name="Text Placeholder 4">
            <a:extLst>
              <a:ext uri="{FF2B5EF4-FFF2-40B4-BE49-F238E27FC236}">
                <a16:creationId xmlns:a16="http://schemas.microsoft.com/office/drawing/2014/main" id="{25580405-6212-4648-A146-806D030FA80C}"/>
              </a:ext>
            </a:extLst>
          </p:cNvPr>
          <p:cNvSpPr>
            <a:spLocks noGrp="1"/>
          </p:cNvSpPr>
          <p:nvPr>
            <p:ph type="body" sz="quarter" idx="3"/>
          </p:nvPr>
        </p:nvSpPr>
        <p:spPr>
          <a:xfrm>
            <a:off x="4572000" y="1600200"/>
            <a:ext cx="3887788" cy="731520"/>
          </a:xfrm>
          <a:prstGeom prst="rect">
            <a:avLst/>
          </a:prstGeom>
        </p:spPr>
        <p:txBody>
          <a:bodyPr lIns="0" tIns="0" rIns="0" bIns="0" anchor="b"/>
          <a:lstStyle>
            <a:lvl1pPr marL="0" indent="0">
              <a:lnSpc>
                <a:spcPts val="3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1F80482-5A49-334E-873E-C83B0AED7BAE}"/>
              </a:ext>
            </a:extLst>
          </p:cNvPr>
          <p:cNvSpPr>
            <a:spLocks noGrp="1"/>
          </p:cNvSpPr>
          <p:nvPr>
            <p:ph sz="quarter" idx="4" hasCustomPrompt="1"/>
          </p:nvPr>
        </p:nvSpPr>
        <p:spPr>
          <a:xfrm>
            <a:off x="4572000" y="2423160"/>
            <a:ext cx="3887788" cy="3684588"/>
          </a:xfrm>
          <a:prstGeom prst="rect">
            <a:avLst/>
          </a:prstGeom>
        </p:spPr>
        <p:txBody>
          <a:bodyPr lIns="0" tIns="0" rIns="0" bIns="0"/>
          <a:lstStyle>
            <a:lvl1pPr>
              <a:buClr>
                <a:srgbClr val="007E7A"/>
              </a:buClr>
              <a:buSzPct val="110000"/>
              <a:defRPr/>
            </a:lvl1pPr>
            <a:lvl2pPr marL="0" indent="-274320">
              <a:lnSpc>
                <a:spcPts val="3000"/>
              </a:lnSpc>
              <a:buClr>
                <a:srgbClr val="007E7A"/>
              </a:buClr>
              <a:buSzPct val="110000"/>
              <a:defRPr/>
            </a:lvl2pPr>
            <a:lvl3pPr marL="594360" indent="-274320">
              <a:lnSpc>
                <a:spcPts val="2200"/>
              </a:lnSpc>
              <a:buClr>
                <a:srgbClr val="007E7A"/>
              </a:buClr>
              <a:buSzPct val="100000"/>
              <a:buFont typeface=".AppleSystemUIFont"/>
              <a:buChar char="–"/>
              <a:defRPr sz="1800"/>
            </a:lvl3pPr>
            <a:lvl4pPr marL="914400" indent="-274320">
              <a:lnSpc>
                <a:spcPts val="1800"/>
              </a:lnSpc>
              <a:buClr>
                <a:srgbClr val="007E7A"/>
              </a:buClr>
              <a:buSzPct val="100000"/>
              <a:buFont typeface=".AppleSystemUIFont"/>
              <a:buChar char="»"/>
              <a:defRPr sz="1600"/>
            </a:lvl4pPr>
            <a:lvl5pPr>
              <a:lnSpc>
                <a:spcPts val="2400"/>
              </a:lnSpc>
              <a:buClr>
                <a:srgbClr val="007E7A"/>
              </a:buClr>
              <a:buSzPct val="110000"/>
              <a:defRPr/>
            </a:lvl5pPr>
          </a:lstStyle>
          <a:p>
            <a:pPr lvl="1"/>
            <a:r>
              <a:rPr lang="en-US" dirty="0"/>
              <a:t>First level</a:t>
            </a:r>
          </a:p>
          <a:p>
            <a:pPr lvl="2"/>
            <a:r>
              <a:rPr lang="en-US" dirty="0"/>
              <a:t>Second level</a:t>
            </a:r>
          </a:p>
          <a:p>
            <a:pPr lvl="3"/>
            <a:r>
              <a:rPr lang="en-US" dirty="0"/>
              <a:t>Third level</a:t>
            </a:r>
          </a:p>
        </p:txBody>
      </p:sp>
      <p:sp>
        <p:nvSpPr>
          <p:cNvPr id="10" name="Title 1">
            <a:extLst>
              <a:ext uri="{FF2B5EF4-FFF2-40B4-BE49-F238E27FC236}">
                <a16:creationId xmlns:a16="http://schemas.microsoft.com/office/drawing/2014/main" id="{01970B92-B9C2-4645-AF76-DD4EDA77BC52}"/>
              </a:ext>
            </a:extLst>
          </p:cNvPr>
          <p:cNvSpPr>
            <a:spLocks noGrp="1"/>
          </p:cNvSpPr>
          <p:nvPr>
            <p:ph type="title" hasCustomPrompt="1"/>
          </p:nvPr>
        </p:nvSpPr>
        <p:spPr>
          <a:xfrm>
            <a:off x="457200" y="347472"/>
            <a:ext cx="6400800" cy="1005840"/>
          </a:xfrm>
          <a:prstGeom prst="rect">
            <a:avLst/>
          </a:prstGeom>
          <a:noFill/>
        </p:spPr>
        <p:txBody>
          <a:bodyPr lIns="0" tIns="0" rIns="0" bIns="0" anchor="t" anchorCtr="0"/>
          <a:lstStyle>
            <a:lvl1pPr algn="l">
              <a:lnSpc>
                <a:spcPts val="3800"/>
              </a:lnSpc>
              <a:defRPr sz="3600" b="0" i="0" baseline="0">
                <a:solidFill>
                  <a:srgbClr val="007E7A"/>
                </a:solidFill>
                <a:latin typeface="Arial" charset="0"/>
                <a:ea typeface="Arial" charset="0"/>
                <a:cs typeface="Arial" charset="0"/>
              </a:defRPr>
            </a:lvl1pPr>
          </a:lstStyle>
          <a:p>
            <a:r>
              <a:rPr lang="en-US" dirty="0"/>
              <a:t>Click to add title</a:t>
            </a:r>
          </a:p>
        </p:txBody>
      </p:sp>
      <p:sp>
        <p:nvSpPr>
          <p:cNvPr id="11" name="Slide Number Placeholder 3">
            <a:extLst>
              <a:ext uri="{FF2B5EF4-FFF2-40B4-BE49-F238E27FC236}">
                <a16:creationId xmlns:a16="http://schemas.microsoft.com/office/drawing/2014/main" id="{04DD605A-75DB-4F4B-A7A3-C530841311D6}"/>
              </a:ext>
            </a:extLst>
          </p:cNvPr>
          <p:cNvSpPr>
            <a:spLocks noGrp="1"/>
          </p:cNvSpPr>
          <p:nvPr>
            <p:ph type="sldNum" sz="quarter" idx="10"/>
          </p:nvPr>
        </p:nvSpPr>
        <p:spPr>
          <a:xfrm>
            <a:off x="7924801" y="6400800"/>
            <a:ext cx="916502" cy="238125"/>
          </a:xfrm>
          <a:prstGeom prst="rect">
            <a:avLst/>
          </a:prstGeom>
        </p:spPr>
        <p:txBody>
          <a:bodyPr lIns="0" tIns="0" rIns="0" bIns="0" anchor="b" anchorCtr="0"/>
          <a:lstStyle>
            <a:lvl1pPr algn="r">
              <a:defRPr sz="1000">
                <a:solidFill>
                  <a:srgbClr val="6E6E6E"/>
                </a:solidFill>
              </a:defRPr>
            </a:lvl1pPr>
          </a:lstStyle>
          <a:p>
            <a:fld id="{5D6A1D68-CA34-4E7F-99D4-0766B53ADE06}" type="slidenum">
              <a:rPr lang="en-US" smtClean="0"/>
              <a:pPr/>
              <a:t>‹#›</a:t>
            </a:fld>
            <a:endParaRPr lang="en-US" dirty="0"/>
          </a:p>
        </p:txBody>
      </p:sp>
    </p:spTree>
    <p:extLst>
      <p:ext uri="{BB962C8B-B14F-4D97-AF65-F5344CB8AC3E}">
        <p14:creationId xmlns:p14="http://schemas.microsoft.com/office/powerpoint/2010/main" val="2178782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A12B30FE-D539-854A-B866-8F94EDA820A0}"/>
              </a:ext>
            </a:extLst>
          </p:cNvPr>
          <p:cNvSpPr>
            <a:spLocks noGrp="1"/>
          </p:cNvSpPr>
          <p:nvPr>
            <p:ph type="sldNum" sz="quarter" idx="4"/>
          </p:nvPr>
        </p:nvSpPr>
        <p:spPr>
          <a:xfrm>
            <a:off x="7924801" y="6400800"/>
            <a:ext cx="916502" cy="238125"/>
          </a:xfrm>
          <a:prstGeom prst="rect">
            <a:avLst/>
          </a:prstGeom>
        </p:spPr>
        <p:txBody>
          <a:bodyPr lIns="0" tIns="0" rIns="0" bIns="0" anchor="b" anchorCtr="0"/>
          <a:lstStyle>
            <a:lvl1pPr algn="r">
              <a:defRPr sz="1000">
                <a:solidFill>
                  <a:srgbClr val="6E6E6E"/>
                </a:solidFill>
              </a:defRPr>
            </a:lvl1pPr>
          </a:lstStyle>
          <a:p>
            <a:fld id="{5D6A1D68-CA34-4E7F-99D4-0766B53ADE06}" type="slidenum">
              <a:rPr lang="en-US" smtClean="0"/>
              <a:pPr/>
              <a:t>‹#›</a:t>
            </a:fld>
            <a:endParaRPr lang="en-US" dirty="0"/>
          </a:p>
        </p:txBody>
      </p:sp>
    </p:spTree>
    <p:extLst>
      <p:ext uri="{BB962C8B-B14F-4D97-AF65-F5344CB8AC3E}">
        <p14:creationId xmlns:p14="http://schemas.microsoft.com/office/powerpoint/2010/main" val="2677789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userDrawn="1"/>
        </p:nvSpPr>
        <p:spPr>
          <a:xfrm>
            <a:off x="5034971" y="6919245"/>
            <a:ext cx="184666"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2586A11F-E21C-AC4B-8B6C-35EDE56BAAF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681" y="2580195"/>
            <a:ext cx="9164681" cy="4302308"/>
          </a:xfrm>
          <a:prstGeom prst="rect">
            <a:avLst/>
          </a:prstGeom>
        </p:spPr>
      </p:pic>
    </p:spTree>
    <p:extLst>
      <p:ext uri="{BB962C8B-B14F-4D97-AF65-F5344CB8AC3E}">
        <p14:creationId xmlns:p14="http://schemas.microsoft.com/office/powerpoint/2010/main" val="1619144152"/>
      </p:ext>
    </p:extLst>
  </p:cSld>
  <p:clrMap bg1="lt1" tx1="dk1" bg2="lt2" tx2="dk2" accent1="accent1" accent2="accent2" accent3="accent3" accent4="accent4" accent5="accent5" accent6="accent6" hlink="hlink" folHlink="folHlink"/>
  <p:sldLayoutIdLst>
    <p:sldLayoutId id="2147483649" r:id="rId1"/>
    <p:sldLayoutId id="2147483653"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D98EB8D-D010-1C44-978E-00D134B9083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74108" y="419100"/>
            <a:ext cx="1765092" cy="343446"/>
          </a:xfrm>
          <a:prstGeom prst="rect">
            <a:avLst/>
          </a:prstGeom>
        </p:spPr>
      </p:pic>
      <p:sp>
        <p:nvSpPr>
          <p:cNvPr id="17" name="Rectangle 16">
            <a:extLst>
              <a:ext uri="{FF2B5EF4-FFF2-40B4-BE49-F238E27FC236}">
                <a16:creationId xmlns:a16="http://schemas.microsoft.com/office/drawing/2014/main" id="{116C1BAB-57F5-EA4D-882D-F94D66014A0C}"/>
              </a:ext>
            </a:extLst>
          </p:cNvPr>
          <p:cNvSpPr/>
          <p:nvPr userDrawn="1"/>
        </p:nvSpPr>
        <p:spPr>
          <a:xfrm>
            <a:off x="0" y="-12700"/>
            <a:ext cx="9144000" cy="228600"/>
          </a:xfrm>
          <a:prstGeom prst="rect">
            <a:avLst/>
          </a:prstGeom>
          <a:gradFill flip="none" rotWithShape="1">
            <a:gsLst>
              <a:gs pos="2000">
                <a:srgbClr val="007E7A"/>
              </a:gs>
              <a:gs pos="97000">
                <a:srgbClr val="AAC83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510C2BA-421A-E846-A49C-1A9813BC4BF5}"/>
              </a:ext>
            </a:extLst>
          </p:cNvPr>
          <p:cNvSpPr txBox="1"/>
          <p:nvPr userDrawn="1"/>
        </p:nvSpPr>
        <p:spPr>
          <a:xfrm flipH="1">
            <a:off x="2225840" y="6610677"/>
            <a:ext cx="4692318" cy="127259"/>
          </a:xfrm>
          <a:prstGeom prst="rect">
            <a:avLst/>
          </a:prstGeom>
          <a:noFill/>
        </p:spPr>
        <p:txBody>
          <a:bodyPr wrap="square" lIns="0" tIns="0" rIns="0" bIns="0" rtlCol="0" anchor="ctr">
            <a:spAutoFit/>
          </a:bodyPr>
          <a:lstStyle/>
          <a:p>
            <a:pPr lvl="0" algn="ctr"/>
            <a:r>
              <a:rPr lang="en-US" sz="800" dirty="0">
                <a:solidFill>
                  <a:schemeClr val="bg2"/>
                </a:solidFill>
                <a:latin typeface="+mn-lt"/>
              </a:rPr>
              <a:t>Privileged &amp; Confidential</a:t>
            </a:r>
          </a:p>
        </p:txBody>
      </p:sp>
      <p:sp>
        <p:nvSpPr>
          <p:cNvPr id="9" name="Slide Number Placeholder 3">
            <a:extLst>
              <a:ext uri="{FF2B5EF4-FFF2-40B4-BE49-F238E27FC236}">
                <a16:creationId xmlns:a16="http://schemas.microsoft.com/office/drawing/2014/main" id="{FFB6F8D9-109E-8E42-9B29-08985470B5F8}"/>
              </a:ext>
            </a:extLst>
          </p:cNvPr>
          <p:cNvSpPr>
            <a:spLocks noGrp="1"/>
          </p:cNvSpPr>
          <p:nvPr>
            <p:ph type="sldNum" sz="quarter" idx="4"/>
          </p:nvPr>
        </p:nvSpPr>
        <p:spPr>
          <a:xfrm>
            <a:off x="7924801" y="6400800"/>
            <a:ext cx="916502" cy="238125"/>
          </a:xfrm>
          <a:prstGeom prst="rect">
            <a:avLst/>
          </a:prstGeom>
        </p:spPr>
        <p:txBody>
          <a:bodyPr lIns="0" tIns="0" rIns="0" bIns="0" anchor="b" anchorCtr="0"/>
          <a:lstStyle>
            <a:lvl1pPr algn="r">
              <a:defRPr sz="1000">
                <a:solidFill>
                  <a:srgbClr val="6E6E6E"/>
                </a:solidFill>
              </a:defRPr>
            </a:lvl1pPr>
          </a:lstStyle>
          <a:p>
            <a:fld id="{5D6A1D68-CA34-4E7F-99D4-0766B53ADE06}" type="slidenum">
              <a:rPr lang="en-US" smtClean="0"/>
              <a:pPr/>
              <a:t>‹#›</a:t>
            </a:fld>
            <a:endParaRPr lang="en-US" dirty="0"/>
          </a:p>
        </p:txBody>
      </p:sp>
    </p:spTree>
    <p:extLst>
      <p:ext uri="{BB962C8B-B14F-4D97-AF65-F5344CB8AC3E}">
        <p14:creationId xmlns:p14="http://schemas.microsoft.com/office/powerpoint/2010/main" val="216408031"/>
      </p:ext>
    </p:extLst>
  </p:cSld>
  <p:clrMap bg1="lt1" tx1="dk1" bg2="lt2" tx2="dk2" accent1="accent1" accent2="accent2" accent3="accent3" accent4="accent4" accent5="accent5" accent6="accent6" hlink="hlink" folHlink="folHlink"/>
  <p:sldLayoutIdLst>
    <p:sldLayoutId id="2147483689" r:id="rId1"/>
    <p:sldLayoutId id="2147483667" r:id="rId2"/>
    <p:sldLayoutId id="2147483668" r:id="rId3"/>
    <p:sldLayoutId id="2147483670"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880" userDrawn="1">
          <p15:clr>
            <a:srgbClr val="F26B43"/>
          </p15:clr>
        </p15:guide>
        <p15:guide id="4" orient="horz" pos="4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 Target="slide5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 Target="slide5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45.png"/><Relationship Id="rId1" Type="http://schemas.openxmlformats.org/officeDocument/2006/relationships/slideLayout" Target="../slideLayouts/slideLayout4.xml"/><Relationship Id="rId4" Type="http://schemas.openxmlformats.org/officeDocument/2006/relationships/slide" Target="slide52.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slide" Target="slide55.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 Target="slide56.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image" Target="../media/image45.png"/><Relationship Id="rId1" Type="http://schemas.openxmlformats.org/officeDocument/2006/relationships/slideLayout" Target="../slideLayouts/slideLayout4.xml"/><Relationship Id="rId4" Type="http://schemas.openxmlformats.org/officeDocument/2006/relationships/slide" Target="slide56.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slide" Target="slide59.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 Target="slide60.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image" Target="../media/image45.png"/><Relationship Id="rId1" Type="http://schemas.openxmlformats.org/officeDocument/2006/relationships/slideLayout" Target="../slideLayouts/slideLayout4.xml"/><Relationship Id="rId4" Type="http://schemas.openxmlformats.org/officeDocument/2006/relationships/slide" Target="slide60.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slide" Target="slide63.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 Target="slide65.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image" Target="../media/image45.png"/><Relationship Id="rId1" Type="http://schemas.openxmlformats.org/officeDocument/2006/relationships/slideLayout" Target="../slideLayouts/slideLayout4.xml"/><Relationship Id="rId4" Type="http://schemas.openxmlformats.org/officeDocument/2006/relationships/slide" Target="slide6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8" Type="http://schemas.openxmlformats.org/officeDocument/2006/relationships/hyperlink" Target="http://www.lahsa.org/" TargetMode="External"/><Relationship Id="rId3" Type="http://schemas.openxmlformats.org/officeDocument/2006/relationships/image" Target="../media/image46.png"/><Relationship Id="rId7" Type="http://schemas.openxmlformats.org/officeDocument/2006/relationships/hyperlink" Target="http://www.la-hop.org/"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www.hud.gov/local/ca/homeless/shelters.cfm" TargetMode="External"/><Relationship Id="rId5" Type="http://schemas.openxmlformats.org/officeDocument/2006/relationships/hyperlink" Target="http://www.211.org/" TargetMode="External"/><Relationship Id="rId4" Type="http://schemas.openxmlformats.org/officeDocument/2006/relationships/hyperlink" Target="http://www.lahsa.org/portal/apps/la-hop/request"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hyperlink" Target="https://youtu.be/CqwjaExT4wA?t=3"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www.youtube.com/watch?v=CqwjaExT4wA"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youtu.be/CqwjaExT4wA?t=3"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youtube.com/watch?v=CqwjaExT4wA" TargetMode="Externa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7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6.png"/><Relationship Id="rId1" Type="http://schemas.openxmlformats.org/officeDocument/2006/relationships/slideLayout" Target="../slideLayouts/slideLayout4.xml"/><Relationship Id="rId4" Type="http://schemas.openxmlformats.org/officeDocument/2006/relationships/hyperlink" Target="mailto:CMKing@mednet.ucla.edu"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52.png"/></Relationships>
</file>

<file path=ppt/slides/_rels/slide8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8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8" Type="http://schemas.openxmlformats.org/officeDocument/2006/relationships/hyperlink" Target="http://www.lahsa.org/" TargetMode="External"/><Relationship Id="rId3" Type="http://schemas.openxmlformats.org/officeDocument/2006/relationships/image" Target="../media/image46.png"/><Relationship Id="rId7" Type="http://schemas.openxmlformats.org/officeDocument/2006/relationships/hyperlink" Target="http://www.la-hop.or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www.hud.gov/local/ca/homeless/shelters.cfm" TargetMode="External"/><Relationship Id="rId5" Type="http://schemas.openxmlformats.org/officeDocument/2006/relationships/hyperlink" Target="http://www.211.org/" TargetMode="External"/><Relationship Id="rId4" Type="http://schemas.openxmlformats.org/officeDocument/2006/relationships/hyperlink" Target="http://www.lahsa.org/portal/apps/la-hop/request" TargetMode="Externa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8" Type="http://schemas.openxmlformats.org/officeDocument/2006/relationships/hyperlink" Target="http://www.lahsa.org/" TargetMode="External"/><Relationship Id="rId3" Type="http://schemas.openxmlformats.org/officeDocument/2006/relationships/image" Target="../media/image46.png"/><Relationship Id="rId7" Type="http://schemas.openxmlformats.org/officeDocument/2006/relationships/hyperlink" Target="http://www.la-hop.org/"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www.hud.gov/local/ca/homeless/shelters.cfm" TargetMode="External"/><Relationship Id="rId5" Type="http://schemas.openxmlformats.org/officeDocument/2006/relationships/hyperlink" Target="http://www.211.org/" TargetMode="External"/><Relationship Id="rId4" Type="http://schemas.openxmlformats.org/officeDocument/2006/relationships/hyperlink" Target="http://www.lahsa.org/portal/apps/la-hop/request" TargetMode="Externa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A713843E-CFDB-844B-8C59-FD4AAE720DE7}"/>
              </a:ext>
            </a:extLst>
          </p:cNvPr>
          <p:cNvSpPr>
            <a:spLocks noGrp="1"/>
          </p:cNvSpPr>
          <p:nvPr>
            <p:ph type="title" idx="4294967295"/>
          </p:nvPr>
        </p:nvSpPr>
        <p:spPr>
          <a:xfrm>
            <a:off x="572003" y="2011234"/>
            <a:ext cx="8046720" cy="1575840"/>
          </a:xfrm>
          <a:prstGeom prst="rect">
            <a:avLst/>
          </a:prstGeom>
        </p:spPr>
        <p:txBody>
          <a:bodyPr lIns="0" tIns="0" rIns="0" bIns="0"/>
          <a:lstStyle>
            <a:lvl1pPr marL="0" marR="0" indent="0" algn="l" defTabSz="914400" rtl="0" eaLnBrk="1" fontAlgn="auto" latinLnBrk="0" hangingPunct="1">
              <a:lnSpc>
                <a:spcPct val="100000"/>
              </a:lnSpc>
              <a:spcBef>
                <a:spcPct val="0"/>
              </a:spcBef>
              <a:spcAft>
                <a:spcPts val="0"/>
              </a:spcAft>
              <a:buClrTx/>
              <a:buSzTx/>
              <a:buFontTx/>
              <a:buNone/>
              <a:tabLst/>
              <a:defRPr sz="4000">
                <a:solidFill>
                  <a:srgbClr val="007E7A"/>
                </a:solidFill>
              </a:defRPr>
            </a:lvl1pPr>
          </a:lstStyle>
          <a:p>
            <a:pPr fontAlgn="t">
              <a:spcBef>
                <a:spcPts val="0"/>
              </a:spcBef>
              <a:defRPr/>
            </a:pPr>
            <a:r>
              <a:rPr lang="en-US" dirty="0"/>
              <a:t>Delivering Compassionate Customer Service</a:t>
            </a:r>
            <a:br>
              <a:rPr lang="en-US" dirty="0"/>
            </a:br>
            <a:r>
              <a:rPr lang="en-US" sz="2000" b="1" dirty="0">
                <a:solidFill>
                  <a:srgbClr val="6E6E6E"/>
                </a:solidFill>
              </a:rPr>
              <a:t>PATIENTS EXPERIENCING HOMELESSNESS</a:t>
            </a:r>
            <a:endParaRPr lang="en-US" sz="2000" dirty="0"/>
          </a:p>
        </p:txBody>
      </p:sp>
      <p:sp>
        <p:nvSpPr>
          <p:cNvPr id="5" name="Slide Number Placeholder 5">
            <a:extLst>
              <a:ext uri="{FF2B5EF4-FFF2-40B4-BE49-F238E27FC236}">
                <a16:creationId xmlns:a16="http://schemas.microsoft.com/office/drawing/2014/main" id="{9AB43E4C-3813-9645-8019-71D766265759}"/>
              </a:ext>
            </a:extLst>
          </p:cNvPr>
          <p:cNvSpPr txBox="1">
            <a:spLocks/>
          </p:cNvSpPr>
          <p:nvPr/>
        </p:nvSpPr>
        <p:spPr>
          <a:xfrm>
            <a:off x="572005" y="4055470"/>
            <a:ext cx="4114800" cy="1366598"/>
          </a:xfrm>
          <a:prstGeom prst="rect">
            <a:avLst/>
          </a:prstGeom>
        </p:spPr>
        <p:txBody>
          <a:bodyPr lIns="0" tIns="0" rIns="0" bIns="0" anchor="b" anchorCtr="0"/>
          <a:lstStyle>
            <a:defPPr>
              <a:defRPr lang="en-US"/>
            </a:defPPr>
            <a:lvl1pPr marL="0" algn="r" defTabSz="914400" rtl="0" eaLnBrk="1" latinLnBrk="0" hangingPunct="1">
              <a:defRPr sz="1200" b="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1400" b="1" i="0" dirty="0">
                <a:solidFill>
                  <a:schemeClr val="accent1"/>
                </a:solidFill>
                <a:latin typeface="Arial" charset="0"/>
                <a:ea typeface="Arial" charset="0"/>
                <a:cs typeface="Arial" charset="0"/>
              </a:rPr>
              <a:t>Presenter Name</a:t>
            </a:r>
            <a:r>
              <a:rPr lang="en-US" sz="1400" b="0" i="0" dirty="0">
                <a:solidFill>
                  <a:schemeClr val="accent1"/>
                </a:solidFill>
                <a:latin typeface="Centene Sans Reg" charset="0"/>
                <a:ea typeface="Centene Sans Reg" charset="0"/>
                <a:cs typeface="Centene Sans Reg" charset="0"/>
              </a:rPr>
              <a:t/>
            </a:r>
            <a:br>
              <a:rPr lang="en-US" sz="1400" b="0" i="0" dirty="0">
                <a:solidFill>
                  <a:schemeClr val="accent1"/>
                </a:solidFill>
                <a:latin typeface="Centene Sans Reg" charset="0"/>
                <a:ea typeface="Centene Sans Reg" charset="0"/>
                <a:cs typeface="Centene Sans Reg" charset="0"/>
              </a:rPr>
            </a:br>
            <a:r>
              <a:rPr lang="en-US" sz="1400" b="0" i="0" dirty="0">
                <a:solidFill>
                  <a:schemeClr val="accent1"/>
                </a:solidFill>
                <a:latin typeface="Arial" charset="0"/>
                <a:ea typeface="Arial" charset="0"/>
                <a:cs typeface="Arial" charset="0"/>
              </a:rPr>
              <a:t>Presenter title or other info</a:t>
            </a:r>
          </a:p>
          <a:p>
            <a:pPr algn="l">
              <a:defRPr/>
            </a:pPr>
            <a:endParaRPr lang="en-US" sz="1400" b="0" i="0" dirty="0">
              <a:solidFill>
                <a:schemeClr val="accent1"/>
              </a:solidFill>
              <a:latin typeface="Arial" charset="0"/>
              <a:ea typeface="Arial" charset="0"/>
              <a:cs typeface="Arial" charset="0"/>
            </a:endParaRPr>
          </a:p>
        </p:txBody>
      </p:sp>
    </p:spTree>
    <p:extLst>
      <p:ext uri="{BB962C8B-B14F-4D97-AF65-F5344CB8AC3E}">
        <p14:creationId xmlns:p14="http://schemas.microsoft.com/office/powerpoint/2010/main" val="184353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nSpc>
                <a:spcPct val="100000"/>
              </a:lnSpc>
            </a:pPr>
            <a:r>
              <a:rPr lang="en-US" sz="3400" dirty="0"/>
              <a:t>Understanding our Personal Biases</a:t>
            </a:r>
          </a:p>
        </p:txBody>
      </p:sp>
      <p:sp>
        <p:nvSpPr>
          <p:cNvPr id="7" name="Content Placeholder 6"/>
          <p:cNvSpPr>
            <a:spLocks noGrp="1"/>
          </p:cNvSpPr>
          <p:nvPr>
            <p:ph sz="quarter" idx="12"/>
          </p:nvPr>
        </p:nvSpPr>
        <p:spPr>
          <a:xfrm>
            <a:off x="498475" y="1887538"/>
            <a:ext cx="7576568" cy="4146235"/>
          </a:xfrm>
        </p:spPr>
        <p:txBody>
          <a:bodyPr/>
          <a:lstStyle/>
          <a:p>
            <a:pPr lvl="0">
              <a:lnSpc>
                <a:spcPts val="2700"/>
              </a:lnSpc>
            </a:pPr>
            <a:r>
              <a:rPr lang="en-US" sz="2000" b="1" dirty="0">
                <a:solidFill>
                  <a:srgbClr val="007E7A"/>
                </a:solidFill>
              </a:rPr>
              <a:t>Unconscious bias </a:t>
            </a:r>
            <a:r>
              <a:rPr lang="en-US" sz="2000" dirty="0"/>
              <a:t>– social stereotypes about </a:t>
            </a:r>
            <a:br>
              <a:rPr lang="en-US" sz="2000" dirty="0"/>
            </a:br>
            <a:r>
              <a:rPr lang="en-US" sz="2000" dirty="0"/>
              <a:t>certain groups of people that individuals form </a:t>
            </a:r>
            <a:br>
              <a:rPr lang="en-US" sz="2000" dirty="0"/>
            </a:br>
            <a:r>
              <a:rPr lang="en-US" sz="2000" dirty="0"/>
              <a:t>outside their conscious awareness.</a:t>
            </a:r>
          </a:p>
          <a:p>
            <a:pPr marL="228600" indent="-228600">
              <a:lnSpc>
                <a:spcPts val="2700"/>
              </a:lnSpc>
              <a:spcAft>
                <a:spcPts val="1000"/>
              </a:spcAft>
              <a:buClr>
                <a:srgbClr val="007E7A"/>
              </a:buClr>
              <a:buFont typeface="Arial" panose="020B0604020202020204" pitchFamily="34" charset="0"/>
              <a:buChar char="•"/>
            </a:pPr>
            <a:r>
              <a:rPr lang="en-US" sz="2000" dirty="0"/>
              <a:t>Occurs automatically outside of our control and is triggered by quick judgment.</a:t>
            </a:r>
          </a:p>
          <a:p>
            <a:pPr marL="0" lvl="2" indent="0">
              <a:lnSpc>
                <a:spcPts val="2700"/>
              </a:lnSpc>
              <a:spcBef>
                <a:spcPts val="1000"/>
              </a:spcBef>
              <a:buNone/>
            </a:pPr>
            <a:r>
              <a:rPr lang="en-US" sz="2000" b="1" dirty="0">
                <a:solidFill>
                  <a:srgbClr val="007E7A"/>
                </a:solidFill>
              </a:rPr>
              <a:t>Bias</a:t>
            </a:r>
            <a:r>
              <a:rPr lang="en-US" sz="2000" dirty="0"/>
              <a:t> is a tendency to lean in a certain direction, often based on your own personal experiences.</a:t>
            </a:r>
          </a:p>
          <a:p>
            <a:pPr marL="233363" lvl="1" indent="-233363">
              <a:lnSpc>
                <a:spcPts val="2700"/>
              </a:lnSpc>
              <a:spcAft>
                <a:spcPts val="500"/>
              </a:spcAft>
            </a:pPr>
            <a:r>
              <a:rPr lang="en-US" sz="2000" dirty="0"/>
              <a:t>Detriment of an open mind. </a:t>
            </a:r>
          </a:p>
          <a:p>
            <a:pPr marL="228600" lvl="2" indent="-228600">
              <a:lnSpc>
                <a:spcPts val="2700"/>
              </a:lnSpc>
              <a:spcAft>
                <a:spcPts val="500"/>
              </a:spcAft>
              <a:buFont typeface="Arial" panose="020B0604020202020204" pitchFamily="34" charset="0"/>
              <a:buChar char="•"/>
            </a:pPr>
            <a:r>
              <a:rPr lang="en-US" sz="2000" dirty="0"/>
              <a:t>Believe what they want to believe.</a:t>
            </a:r>
          </a:p>
          <a:p>
            <a:pPr marL="228600" lvl="2" indent="-228600">
              <a:lnSpc>
                <a:spcPts val="2700"/>
              </a:lnSpc>
              <a:spcAft>
                <a:spcPts val="500"/>
              </a:spcAft>
              <a:buFont typeface="Arial" panose="020B0604020202020204" pitchFamily="34" charset="0"/>
              <a:buChar char="•"/>
            </a:pPr>
            <a:r>
              <a:rPr lang="en-US" sz="2000" dirty="0"/>
              <a:t>Refuse to take into consideration the opinions of others. </a:t>
            </a:r>
          </a:p>
          <a:p>
            <a:pPr>
              <a:lnSpc>
                <a:spcPts val="2400"/>
              </a:lnSpc>
              <a:spcAft>
                <a:spcPts val="1000"/>
              </a:spcAft>
              <a:buClr>
                <a:srgbClr val="007E7A"/>
              </a:buClr>
            </a:pPr>
            <a:endParaRPr lang="en-US" sz="2000" dirty="0"/>
          </a:p>
          <a:p>
            <a:pPr lvl="0"/>
            <a:endParaRPr lang="en-US" sz="2200" dirty="0"/>
          </a:p>
        </p:txBody>
      </p:sp>
      <p:sp>
        <p:nvSpPr>
          <p:cNvPr id="5" name="Slide Number Placeholder 4"/>
          <p:cNvSpPr>
            <a:spLocks noGrp="1"/>
          </p:cNvSpPr>
          <p:nvPr>
            <p:ph type="sldNum" sz="quarter" idx="4"/>
          </p:nvPr>
        </p:nvSpPr>
        <p:spPr/>
        <p:txBody>
          <a:bodyPr/>
          <a:lstStyle/>
          <a:p>
            <a:fld id="{5D6A1D68-CA34-4E7F-99D4-0766B53ADE06}" type="slidenum">
              <a:rPr lang="en-US" smtClean="0"/>
              <a:pPr/>
              <a:t>10</a:t>
            </a:fld>
            <a:endParaRPr lang="en-US" dirty="0"/>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6691244" y="1720339"/>
            <a:ext cx="1324345" cy="1200588"/>
          </a:xfrm>
          <a:prstGeom prst="rect">
            <a:avLst/>
          </a:prstGeom>
        </p:spPr>
      </p:pic>
    </p:spTree>
    <p:extLst>
      <p:ext uri="{BB962C8B-B14F-4D97-AF65-F5344CB8AC3E}">
        <p14:creationId xmlns:p14="http://schemas.microsoft.com/office/powerpoint/2010/main" val="2041129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Interactive Exercise for Attendees </a:t>
            </a:r>
          </a:p>
        </p:txBody>
      </p:sp>
    </p:spTree>
    <p:extLst>
      <p:ext uri="{BB962C8B-B14F-4D97-AF65-F5344CB8AC3E}">
        <p14:creationId xmlns:p14="http://schemas.microsoft.com/office/powerpoint/2010/main" val="975699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6732447" y="2315044"/>
            <a:ext cx="656935" cy="656935"/>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rgbClr val="AAC832"/>
                </a:solidFill>
              </a:rPr>
              <a:t>3</a:t>
            </a:r>
          </a:p>
        </p:txBody>
      </p:sp>
      <p:sp>
        <p:nvSpPr>
          <p:cNvPr id="14" name="Oval 13"/>
          <p:cNvSpPr/>
          <p:nvPr/>
        </p:nvSpPr>
        <p:spPr>
          <a:xfrm>
            <a:off x="3751409" y="2316939"/>
            <a:ext cx="656935" cy="656935"/>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rgbClr val="AAC832"/>
                </a:solidFill>
              </a:rPr>
              <a:t>2</a:t>
            </a:r>
          </a:p>
        </p:txBody>
      </p:sp>
      <p:sp>
        <p:nvSpPr>
          <p:cNvPr id="3" name="Oval 2"/>
          <p:cNvSpPr/>
          <p:nvPr/>
        </p:nvSpPr>
        <p:spPr>
          <a:xfrm>
            <a:off x="1047288" y="2296162"/>
            <a:ext cx="656935" cy="656935"/>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rgbClr val="AAC832"/>
                </a:solidFill>
              </a:rPr>
              <a:t>1</a:t>
            </a:r>
          </a:p>
        </p:txBody>
      </p:sp>
      <p:sp>
        <p:nvSpPr>
          <p:cNvPr id="8" name="Title 7"/>
          <p:cNvSpPr>
            <a:spLocks noGrp="1"/>
          </p:cNvSpPr>
          <p:nvPr>
            <p:ph type="title"/>
          </p:nvPr>
        </p:nvSpPr>
        <p:spPr>
          <a:xfrm>
            <a:off x="457199" y="347472"/>
            <a:ext cx="7801277" cy="1005840"/>
          </a:xfrm>
        </p:spPr>
        <p:txBody>
          <a:bodyPr/>
          <a:lstStyle/>
          <a:p>
            <a:r>
              <a:rPr lang="en-US" sz="3400" dirty="0"/>
              <a:t>Overcoming Personal Biases </a:t>
            </a:r>
            <a:br>
              <a:rPr lang="en-US" sz="3400" dirty="0"/>
            </a:br>
            <a:r>
              <a:rPr lang="en-US" sz="3400" dirty="0"/>
              <a:t>to Deliver Customer Service</a:t>
            </a:r>
          </a:p>
        </p:txBody>
      </p:sp>
      <p:sp>
        <p:nvSpPr>
          <p:cNvPr id="9" name="Content Placeholder 8"/>
          <p:cNvSpPr>
            <a:spLocks noGrp="1"/>
          </p:cNvSpPr>
          <p:nvPr>
            <p:ph sz="quarter" idx="12"/>
          </p:nvPr>
        </p:nvSpPr>
        <p:spPr>
          <a:xfrm>
            <a:off x="457200" y="1600200"/>
            <a:ext cx="8423275" cy="582283"/>
          </a:xfrm>
        </p:spPr>
        <p:txBody>
          <a:bodyPr/>
          <a:lstStyle/>
          <a:p>
            <a:r>
              <a:rPr lang="en-US" sz="2200" b="1" dirty="0">
                <a:solidFill>
                  <a:srgbClr val="007E7A"/>
                </a:solidFill>
              </a:rPr>
              <a:t>Three steps you can take to overcome your individual bias: </a:t>
            </a:r>
          </a:p>
        </p:txBody>
      </p:sp>
      <p:sp>
        <p:nvSpPr>
          <p:cNvPr id="2" name="Rectangle 1"/>
          <p:cNvSpPr/>
          <p:nvPr/>
        </p:nvSpPr>
        <p:spPr>
          <a:xfrm>
            <a:off x="5883604" y="3293964"/>
            <a:ext cx="2354622" cy="615553"/>
          </a:xfrm>
          <a:prstGeom prst="rect">
            <a:avLst/>
          </a:prstGeom>
        </p:spPr>
        <p:txBody>
          <a:bodyPr wrap="square" lIns="0" tIns="0" rIns="0" bIns="0">
            <a:spAutoFit/>
          </a:bodyPr>
          <a:lstStyle/>
          <a:p>
            <a:pPr lvl="0">
              <a:lnSpc>
                <a:spcPts val="2400"/>
              </a:lnSpc>
              <a:spcAft>
                <a:spcPts val="800"/>
              </a:spcAft>
              <a:buClr>
                <a:srgbClr val="007E7A"/>
              </a:buClr>
            </a:pPr>
            <a:r>
              <a:rPr lang="en-US" sz="1900" dirty="0"/>
              <a:t>Show compassion and empathy. </a:t>
            </a:r>
          </a:p>
        </p:txBody>
      </p:sp>
      <p:cxnSp>
        <p:nvCxnSpPr>
          <p:cNvPr id="5" name="Straight Connector 4">
            <a:extLst>
              <a:ext uri="{FF2B5EF4-FFF2-40B4-BE49-F238E27FC236}">
                <a16:creationId xmlns:a16="http://schemas.microsoft.com/office/drawing/2014/main" id="{3868A26C-01CF-FC4B-8349-8459505074CF}"/>
              </a:ext>
            </a:extLst>
          </p:cNvPr>
          <p:cNvCxnSpPr>
            <a:cxnSpLocks/>
          </p:cNvCxnSpPr>
          <p:nvPr/>
        </p:nvCxnSpPr>
        <p:spPr bwMode="auto">
          <a:xfrm>
            <a:off x="2579183" y="2570573"/>
            <a:ext cx="0" cy="1575399"/>
          </a:xfrm>
          <a:prstGeom prst="line">
            <a:avLst/>
          </a:prstGeom>
          <a:solidFill>
            <a:schemeClr val="accent1"/>
          </a:solidFill>
          <a:ln w="50800" cap="rnd" cmpd="sng" algn="ctr">
            <a:solidFill>
              <a:schemeClr val="accent2"/>
            </a:solidFill>
            <a:prstDash val="sysDot"/>
            <a:round/>
            <a:headEnd type="none" w="med" len="med"/>
            <a:tailEnd type="none" w="med" len="med"/>
          </a:ln>
          <a:effectLst/>
        </p:spPr>
      </p:cxnSp>
      <p:cxnSp>
        <p:nvCxnSpPr>
          <p:cNvPr id="6" name="Straight Connector 5">
            <a:extLst>
              <a:ext uri="{FF2B5EF4-FFF2-40B4-BE49-F238E27FC236}">
                <a16:creationId xmlns:a16="http://schemas.microsoft.com/office/drawing/2014/main" id="{3868A26C-01CF-FC4B-8349-8459505074CF}"/>
              </a:ext>
            </a:extLst>
          </p:cNvPr>
          <p:cNvCxnSpPr>
            <a:cxnSpLocks/>
          </p:cNvCxnSpPr>
          <p:nvPr/>
        </p:nvCxnSpPr>
        <p:spPr bwMode="auto">
          <a:xfrm>
            <a:off x="5552416" y="2624510"/>
            <a:ext cx="0" cy="1575399"/>
          </a:xfrm>
          <a:prstGeom prst="line">
            <a:avLst/>
          </a:prstGeom>
          <a:solidFill>
            <a:schemeClr val="accent1"/>
          </a:solidFill>
          <a:ln w="50800" cap="rnd" cmpd="sng" algn="ctr">
            <a:solidFill>
              <a:schemeClr val="accent2"/>
            </a:solidFill>
            <a:prstDash val="sysDot"/>
            <a:round/>
            <a:headEnd type="none" w="med" len="med"/>
            <a:tailEnd type="none" w="med" len="med"/>
          </a:ln>
          <a:effectLst/>
        </p:spPr>
      </p:cxnSp>
      <p:sp>
        <p:nvSpPr>
          <p:cNvPr id="15" name="Rectangle 14"/>
          <p:cNvSpPr/>
          <p:nvPr/>
        </p:nvSpPr>
        <p:spPr>
          <a:xfrm>
            <a:off x="452916" y="3248387"/>
            <a:ext cx="1906437" cy="615553"/>
          </a:xfrm>
          <a:prstGeom prst="rect">
            <a:avLst/>
          </a:prstGeom>
        </p:spPr>
        <p:txBody>
          <a:bodyPr wrap="square" lIns="0" tIns="0" rIns="0" bIns="0">
            <a:spAutoFit/>
          </a:bodyPr>
          <a:lstStyle/>
          <a:p>
            <a:pPr lvl="0">
              <a:lnSpc>
                <a:spcPts val="2400"/>
              </a:lnSpc>
              <a:spcAft>
                <a:spcPts val="800"/>
              </a:spcAft>
              <a:buClr>
                <a:srgbClr val="007E7A"/>
              </a:buClr>
            </a:pPr>
            <a:r>
              <a:rPr lang="en-US" sz="1900" dirty="0"/>
              <a:t>Be aware of who you are.</a:t>
            </a:r>
          </a:p>
        </p:txBody>
      </p:sp>
      <p:sp>
        <p:nvSpPr>
          <p:cNvPr id="16" name="Rectangle 15"/>
          <p:cNvSpPr/>
          <p:nvPr/>
        </p:nvSpPr>
        <p:spPr>
          <a:xfrm>
            <a:off x="2852472" y="3294063"/>
            <a:ext cx="2470030" cy="1231106"/>
          </a:xfrm>
          <a:prstGeom prst="rect">
            <a:avLst/>
          </a:prstGeom>
        </p:spPr>
        <p:txBody>
          <a:bodyPr wrap="square" lIns="0" tIns="0" rIns="0" bIns="0">
            <a:spAutoFit/>
          </a:bodyPr>
          <a:lstStyle/>
          <a:p>
            <a:pPr lvl="0">
              <a:lnSpc>
                <a:spcPts val="2400"/>
              </a:lnSpc>
              <a:spcAft>
                <a:spcPts val="800"/>
              </a:spcAft>
              <a:buClr>
                <a:srgbClr val="007E7A"/>
              </a:buClr>
            </a:pPr>
            <a:r>
              <a:rPr lang="en-US" sz="1900" dirty="0"/>
              <a:t>Acknowledge that the homeless condition may impact your behavior.</a:t>
            </a:r>
          </a:p>
        </p:txBody>
      </p:sp>
      <p:sp>
        <p:nvSpPr>
          <p:cNvPr id="20" name="Slide Number Placeholder 1">
            <a:extLst>
              <a:ext uri="{FF2B5EF4-FFF2-40B4-BE49-F238E27FC236}">
                <a16:creationId xmlns:a16="http://schemas.microsoft.com/office/drawing/2014/main" id="{28468486-1AD7-9443-9669-5B49A9E6B868}"/>
              </a:ext>
            </a:extLst>
          </p:cNvPr>
          <p:cNvSpPr>
            <a:spLocks noGrp="1"/>
          </p:cNvSpPr>
          <p:nvPr>
            <p:ph type="sldNum" sz="quarter" idx="4"/>
          </p:nvPr>
        </p:nvSpPr>
        <p:spPr>
          <a:xfrm>
            <a:off x="7924801" y="6400800"/>
            <a:ext cx="916502" cy="238125"/>
          </a:xfrm>
          <a:prstGeom prst="rect">
            <a:avLst/>
          </a:prstGeom>
        </p:spPr>
        <p:txBody>
          <a:bodyPr/>
          <a:lstStyle/>
          <a:p>
            <a:fld id="{5D6A1D68-CA34-4E7F-99D4-0766B53ADE06}" type="slidenum">
              <a:rPr lang="en-US" smtClean="0"/>
              <a:pPr/>
              <a:t>12</a:t>
            </a:fld>
            <a:endParaRPr lang="en-US" dirty="0"/>
          </a:p>
        </p:txBody>
      </p:sp>
    </p:spTree>
    <p:extLst>
      <p:ext uri="{BB962C8B-B14F-4D97-AF65-F5344CB8AC3E}">
        <p14:creationId xmlns:p14="http://schemas.microsoft.com/office/powerpoint/2010/main" val="700821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799" y="1549401"/>
            <a:ext cx="6590899" cy="2616200"/>
          </a:xfrm>
        </p:spPr>
        <p:txBody>
          <a:bodyPr/>
          <a:lstStyle/>
          <a:p>
            <a:r>
              <a:rPr lang="en-US" dirty="0"/>
              <a:t>Delivering Compassionate Customer service</a:t>
            </a:r>
          </a:p>
        </p:txBody>
      </p:sp>
    </p:spTree>
    <p:extLst>
      <p:ext uri="{BB962C8B-B14F-4D97-AF65-F5344CB8AC3E}">
        <p14:creationId xmlns:p14="http://schemas.microsoft.com/office/powerpoint/2010/main" val="3527170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684" y="1680609"/>
            <a:ext cx="596768" cy="596768"/>
          </a:xfrm>
          <a:prstGeom prst="rect">
            <a:avLst/>
          </a:prstGeom>
        </p:spPr>
      </p:pic>
      <p:sp>
        <p:nvSpPr>
          <p:cNvPr id="3" name="Title 2"/>
          <p:cNvSpPr>
            <a:spLocks noGrp="1"/>
          </p:cNvSpPr>
          <p:nvPr>
            <p:ph type="title"/>
          </p:nvPr>
        </p:nvSpPr>
        <p:spPr>
          <a:xfrm>
            <a:off x="457200" y="347472"/>
            <a:ext cx="6400800" cy="653192"/>
          </a:xfrm>
        </p:spPr>
        <p:txBody>
          <a:bodyPr/>
          <a:lstStyle/>
          <a:p>
            <a:r>
              <a:rPr lang="en-US" sz="3400" dirty="0"/>
              <a:t>Key Objectives</a:t>
            </a:r>
          </a:p>
        </p:txBody>
      </p:sp>
      <p:sp>
        <p:nvSpPr>
          <p:cNvPr id="4" name="Content Placeholder 3"/>
          <p:cNvSpPr>
            <a:spLocks noGrp="1"/>
          </p:cNvSpPr>
          <p:nvPr>
            <p:ph sz="quarter" idx="12"/>
          </p:nvPr>
        </p:nvSpPr>
        <p:spPr>
          <a:xfrm>
            <a:off x="1299174" y="1665288"/>
            <a:ext cx="5619211" cy="4572000"/>
          </a:xfrm>
        </p:spPr>
        <p:txBody>
          <a:bodyPr/>
          <a:lstStyle/>
          <a:p>
            <a:pPr lvl="0">
              <a:lnSpc>
                <a:spcPts val="2400"/>
              </a:lnSpc>
              <a:spcBef>
                <a:spcPts val="0"/>
              </a:spcBef>
              <a:spcAft>
                <a:spcPts val="4000"/>
              </a:spcAft>
              <a:buClr>
                <a:srgbClr val="007E7A"/>
              </a:buClr>
            </a:pPr>
            <a:r>
              <a:rPr lang="en-US" sz="1900" dirty="0"/>
              <a:t>Create a culture that supports </a:t>
            </a:r>
            <a:r>
              <a:rPr lang="en-US" sz="2000" dirty="0"/>
              <a:t>and aligns with </a:t>
            </a:r>
            <a:r>
              <a:rPr lang="en-US" sz="1900" dirty="0"/>
              <a:t>delivering compassionate customer service. </a:t>
            </a:r>
          </a:p>
          <a:p>
            <a:pPr>
              <a:lnSpc>
                <a:spcPts val="2400"/>
              </a:lnSpc>
              <a:spcBef>
                <a:spcPts val="0"/>
              </a:spcBef>
              <a:spcAft>
                <a:spcPts val="4000"/>
              </a:spcAft>
              <a:buClr>
                <a:srgbClr val="007E7A"/>
              </a:buClr>
            </a:pPr>
            <a:r>
              <a:rPr lang="en-US" sz="1900" dirty="0"/>
              <a:t>Dedicate resources and training time </a:t>
            </a:r>
            <a:r>
              <a:rPr lang="en-US" sz="2000" dirty="0"/>
              <a:t>consistently to employees to enhance their current knowledge by teaching new information to ensure success.</a:t>
            </a:r>
            <a:endParaRPr lang="en-US" sz="1900" dirty="0"/>
          </a:p>
          <a:p>
            <a:pPr lvl="0">
              <a:lnSpc>
                <a:spcPts val="2400"/>
              </a:lnSpc>
              <a:spcBef>
                <a:spcPts val="0"/>
              </a:spcBef>
              <a:spcAft>
                <a:spcPts val="5000"/>
              </a:spcAft>
              <a:buClr>
                <a:srgbClr val="007E7A"/>
              </a:buClr>
            </a:pPr>
            <a:r>
              <a:rPr lang="en-US" sz="1900" dirty="0"/>
              <a:t>Build a positive patient experience as they journey through the practice.</a:t>
            </a:r>
          </a:p>
        </p:txBody>
      </p:sp>
      <p:cxnSp>
        <p:nvCxnSpPr>
          <p:cNvPr id="8" name="Straight Connector 7">
            <a:extLst>
              <a:ext uri="{FF2B5EF4-FFF2-40B4-BE49-F238E27FC236}">
                <a16:creationId xmlns:a16="http://schemas.microsoft.com/office/drawing/2014/main" id="{3868A26C-01CF-FC4B-8349-8459505074CF}"/>
              </a:ext>
            </a:extLst>
          </p:cNvPr>
          <p:cNvCxnSpPr>
            <a:cxnSpLocks/>
          </p:cNvCxnSpPr>
          <p:nvPr/>
        </p:nvCxnSpPr>
        <p:spPr bwMode="auto">
          <a:xfrm flipH="1">
            <a:off x="1298095" y="2472295"/>
            <a:ext cx="5487477" cy="0"/>
          </a:xfrm>
          <a:prstGeom prst="line">
            <a:avLst/>
          </a:prstGeom>
          <a:solidFill>
            <a:schemeClr val="accent1"/>
          </a:solidFill>
          <a:ln w="50800" cap="rnd" cmpd="sng" algn="ctr">
            <a:solidFill>
              <a:schemeClr val="accent2"/>
            </a:solidFill>
            <a:prstDash val="sysDot"/>
            <a:round/>
            <a:headEnd type="none" w="med" len="med"/>
            <a:tailEnd type="none" w="med" len="med"/>
          </a:ln>
          <a:effectLst/>
        </p:spPr>
      </p:cxnSp>
      <p:cxnSp>
        <p:nvCxnSpPr>
          <p:cNvPr id="10" name="Straight Connector 9">
            <a:extLst>
              <a:ext uri="{FF2B5EF4-FFF2-40B4-BE49-F238E27FC236}">
                <a16:creationId xmlns:a16="http://schemas.microsoft.com/office/drawing/2014/main" id="{3868A26C-01CF-FC4B-8349-8459505074CF}"/>
              </a:ext>
            </a:extLst>
          </p:cNvPr>
          <p:cNvCxnSpPr>
            <a:cxnSpLocks/>
          </p:cNvCxnSpPr>
          <p:nvPr/>
        </p:nvCxnSpPr>
        <p:spPr bwMode="auto">
          <a:xfrm flipH="1">
            <a:off x="1298096" y="3981315"/>
            <a:ext cx="5487477" cy="0"/>
          </a:xfrm>
          <a:prstGeom prst="line">
            <a:avLst/>
          </a:prstGeom>
          <a:solidFill>
            <a:schemeClr val="accent1"/>
          </a:solidFill>
          <a:ln w="50800" cap="rnd" cmpd="sng" algn="ctr">
            <a:solidFill>
              <a:schemeClr val="accent2"/>
            </a:solidFill>
            <a:prstDash val="sysDot"/>
            <a:round/>
            <a:headEnd type="none" w="med" len="med"/>
            <a:tailEnd type="none" w="med" len="med"/>
          </a:ln>
          <a:effectLst/>
        </p:spPr>
      </p:cxnSp>
      <p:sp>
        <p:nvSpPr>
          <p:cNvPr id="15" name="Slide Number Placeholder 1">
            <a:extLst>
              <a:ext uri="{FF2B5EF4-FFF2-40B4-BE49-F238E27FC236}">
                <a16:creationId xmlns:a16="http://schemas.microsoft.com/office/drawing/2014/main" id="{28468486-1AD7-9443-9669-5B49A9E6B868}"/>
              </a:ext>
            </a:extLst>
          </p:cNvPr>
          <p:cNvSpPr>
            <a:spLocks noGrp="1"/>
          </p:cNvSpPr>
          <p:nvPr>
            <p:ph type="sldNum" sz="quarter" idx="4"/>
          </p:nvPr>
        </p:nvSpPr>
        <p:spPr>
          <a:xfrm>
            <a:off x="7924801" y="6400800"/>
            <a:ext cx="916502" cy="238125"/>
          </a:xfrm>
          <a:prstGeom prst="rect">
            <a:avLst/>
          </a:prstGeom>
        </p:spPr>
        <p:txBody>
          <a:bodyPr/>
          <a:lstStyle/>
          <a:p>
            <a:fld id="{5D6A1D68-CA34-4E7F-99D4-0766B53ADE06}" type="slidenum">
              <a:rPr lang="en-US" smtClean="0"/>
              <a:pPr/>
              <a:t>14</a:t>
            </a:fld>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173" y="2841011"/>
            <a:ext cx="596768" cy="596768"/>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475" y="4163614"/>
            <a:ext cx="596768" cy="596768"/>
          </a:xfrm>
          <a:prstGeom prst="rect">
            <a:avLst/>
          </a:prstGeom>
        </p:spPr>
      </p:pic>
    </p:spTree>
    <p:extLst>
      <p:ext uri="{BB962C8B-B14F-4D97-AF65-F5344CB8AC3E}">
        <p14:creationId xmlns:p14="http://schemas.microsoft.com/office/powerpoint/2010/main" val="683056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a:t>Identify </a:t>
            </a:r>
            <a:r>
              <a:rPr lang="en-US" sz="3200" dirty="0"/>
              <a:t>Patients Experiencing</a:t>
            </a:r>
            <a:r>
              <a:rPr lang="en-US" sz="3200" u="sng" dirty="0"/>
              <a:t> </a:t>
            </a:r>
            <a:br>
              <a:rPr lang="en-US" sz="3200" u="sng" dirty="0"/>
            </a:br>
            <a:r>
              <a:rPr lang="en-US" sz="3400" dirty="0"/>
              <a:t>Homelessness</a:t>
            </a:r>
          </a:p>
        </p:txBody>
      </p:sp>
      <p:sp>
        <p:nvSpPr>
          <p:cNvPr id="4" name="Content Placeholder 3"/>
          <p:cNvSpPr>
            <a:spLocks noGrp="1"/>
          </p:cNvSpPr>
          <p:nvPr>
            <p:ph sz="quarter" idx="12"/>
          </p:nvPr>
        </p:nvSpPr>
        <p:spPr>
          <a:xfrm>
            <a:off x="457200" y="1477599"/>
            <a:ext cx="8423275" cy="600075"/>
          </a:xfrm>
        </p:spPr>
        <p:txBody>
          <a:bodyPr/>
          <a:lstStyle/>
          <a:p>
            <a:pPr>
              <a:lnSpc>
                <a:spcPts val="2400"/>
              </a:lnSpc>
              <a:buClr>
                <a:srgbClr val="007E7A"/>
              </a:buClr>
            </a:pPr>
            <a:r>
              <a:rPr lang="en-US" sz="1900" b="1" dirty="0">
                <a:solidFill>
                  <a:srgbClr val="007E7A"/>
                </a:solidFill>
              </a:rPr>
              <a:t>There is no clear-cut way. </a:t>
            </a:r>
            <a:r>
              <a:rPr lang="en-US" sz="1900" dirty="0"/>
              <a:t>Patients may be experiencing different levels of homelessness and still appear very well groomed. But some other signals to observe are:</a:t>
            </a:r>
          </a:p>
          <a:p>
            <a:pPr>
              <a:lnSpc>
                <a:spcPts val="2400"/>
              </a:lnSpc>
              <a:buClr>
                <a:srgbClr val="007E7A"/>
              </a:buClr>
            </a:pPr>
            <a:r>
              <a:rPr lang="en-US" sz="1900" b="1" dirty="0">
                <a:solidFill>
                  <a:srgbClr val="007E7A"/>
                </a:solidFill>
              </a:rPr>
              <a:t> </a:t>
            </a:r>
          </a:p>
        </p:txBody>
      </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648860" y="3521525"/>
            <a:ext cx="1005840" cy="693635"/>
          </a:xfrm>
          <a:prstGeom prst="rect">
            <a:avLst/>
          </a:prstGeom>
        </p:spPr>
      </p:pic>
      <p:sp>
        <p:nvSpPr>
          <p:cNvPr id="12" name="Rectangle 11"/>
          <p:cNvSpPr/>
          <p:nvPr/>
        </p:nvSpPr>
        <p:spPr>
          <a:xfrm>
            <a:off x="5357732" y="4647422"/>
            <a:ext cx="2753204" cy="1169551"/>
          </a:xfrm>
          <a:prstGeom prst="rect">
            <a:avLst/>
          </a:prstGeom>
        </p:spPr>
        <p:txBody>
          <a:bodyPr wrap="square" lIns="0" tIns="0" rIns="0" bIns="0">
            <a:spAutoFit/>
          </a:bodyPr>
          <a:lstStyle/>
          <a:p>
            <a:pPr lvl="0"/>
            <a:r>
              <a:rPr lang="en-US" sz="1900" b="1" dirty="0"/>
              <a:t>Extreme anger or embarrassment when asked about current address.</a:t>
            </a:r>
          </a:p>
        </p:txBody>
      </p:sp>
      <p:sp>
        <p:nvSpPr>
          <p:cNvPr id="13" name="Rectangle 12"/>
          <p:cNvSpPr/>
          <p:nvPr/>
        </p:nvSpPr>
        <p:spPr>
          <a:xfrm>
            <a:off x="1854794" y="2660360"/>
            <a:ext cx="1785937" cy="553998"/>
          </a:xfrm>
          <a:prstGeom prst="rect">
            <a:avLst/>
          </a:prstGeom>
        </p:spPr>
        <p:txBody>
          <a:bodyPr wrap="square" lIns="0" tIns="0" rIns="0" bIns="0">
            <a:spAutoFit/>
          </a:bodyPr>
          <a:lstStyle/>
          <a:p>
            <a:pPr lvl="0"/>
            <a:r>
              <a:rPr lang="en-US" b="1" dirty="0"/>
              <a:t>Wearing layers </a:t>
            </a:r>
            <a:br>
              <a:rPr lang="en-US" b="1" dirty="0"/>
            </a:br>
            <a:r>
              <a:rPr lang="en-US" b="1" dirty="0"/>
              <a:t>of clothing.</a:t>
            </a:r>
          </a:p>
        </p:txBody>
      </p:sp>
      <p:sp>
        <p:nvSpPr>
          <p:cNvPr id="14" name="Rectangle 13"/>
          <p:cNvSpPr/>
          <p:nvPr/>
        </p:nvSpPr>
        <p:spPr>
          <a:xfrm>
            <a:off x="1854794" y="3777625"/>
            <a:ext cx="1946275" cy="292388"/>
          </a:xfrm>
          <a:prstGeom prst="rect">
            <a:avLst/>
          </a:prstGeom>
        </p:spPr>
        <p:txBody>
          <a:bodyPr wrap="square" lIns="0" tIns="0" rIns="0" bIns="0">
            <a:spAutoFit/>
          </a:bodyPr>
          <a:lstStyle/>
          <a:p>
            <a:pPr lvl="0"/>
            <a:r>
              <a:rPr lang="en-US" sz="1900" b="1" dirty="0"/>
              <a:t>Poor hygiene.</a:t>
            </a:r>
          </a:p>
        </p:txBody>
      </p:sp>
      <p:sp>
        <p:nvSpPr>
          <p:cNvPr id="15" name="Rectangle 14"/>
          <p:cNvSpPr/>
          <p:nvPr/>
        </p:nvSpPr>
        <p:spPr>
          <a:xfrm>
            <a:off x="1842453" y="4663278"/>
            <a:ext cx="2058338" cy="584775"/>
          </a:xfrm>
          <a:prstGeom prst="rect">
            <a:avLst/>
          </a:prstGeom>
        </p:spPr>
        <p:txBody>
          <a:bodyPr wrap="square" lIns="0" tIns="0" rIns="0" bIns="0">
            <a:spAutoFit/>
          </a:bodyPr>
          <a:lstStyle/>
          <a:p>
            <a:pPr lvl="0"/>
            <a:r>
              <a:rPr lang="en-US" sz="1900" b="1" dirty="0"/>
              <a:t>Sleeping in public areas.</a:t>
            </a:r>
          </a:p>
        </p:txBody>
      </p:sp>
      <p:sp>
        <p:nvSpPr>
          <p:cNvPr id="16" name="Rectangle 15"/>
          <p:cNvSpPr/>
          <p:nvPr/>
        </p:nvSpPr>
        <p:spPr>
          <a:xfrm>
            <a:off x="1854794" y="5849700"/>
            <a:ext cx="1478756" cy="292388"/>
          </a:xfrm>
          <a:prstGeom prst="rect">
            <a:avLst/>
          </a:prstGeom>
        </p:spPr>
        <p:txBody>
          <a:bodyPr wrap="square" lIns="0" tIns="0" rIns="0" bIns="0">
            <a:spAutoFit/>
          </a:bodyPr>
          <a:lstStyle/>
          <a:p>
            <a:pPr lvl="0"/>
            <a:r>
              <a:rPr lang="en-US" sz="1900" b="1" dirty="0"/>
              <a:t>Worn shoes.</a:t>
            </a:r>
          </a:p>
        </p:txBody>
      </p:sp>
      <p:sp>
        <p:nvSpPr>
          <p:cNvPr id="17" name="Rectangle 16"/>
          <p:cNvSpPr/>
          <p:nvPr/>
        </p:nvSpPr>
        <p:spPr>
          <a:xfrm>
            <a:off x="5357732" y="2612988"/>
            <a:ext cx="2215324" cy="584775"/>
          </a:xfrm>
          <a:prstGeom prst="rect">
            <a:avLst/>
          </a:prstGeom>
        </p:spPr>
        <p:txBody>
          <a:bodyPr wrap="square" lIns="0" tIns="0" rIns="0" bIns="0">
            <a:spAutoFit/>
          </a:bodyPr>
          <a:lstStyle/>
          <a:p>
            <a:pPr lvl="0"/>
            <a:r>
              <a:rPr lang="en-US" sz="1900" b="1" dirty="0"/>
              <a:t>Unmet medical and dental needs.</a:t>
            </a:r>
          </a:p>
        </p:txBody>
      </p:sp>
      <p:sp>
        <p:nvSpPr>
          <p:cNvPr id="18" name="Rectangle 17"/>
          <p:cNvSpPr/>
          <p:nvPr/>
        </p:nvSpPr>
        <p:spPr>
          <a:xfrm>
            <a:off x="5357732" y="3777625"/>
            <a:ext cx="2095500" cy="292388"/>
          </a:xfrm>
          <a:prstGeom prst="rect">
            <a:avLst/>
          </a:prstGeom>
        </p:spPr>
        <p:txBody>
          <a:bodyPr wrap="square" lIns="0" tIns="0" rIns="0" bIns="0">
            <a:spAutoFit/>
          </a:bodyPr>
          <a:lstStyle/>
          <a:p>
            <a:pPr lvl="0"/>
            <a:r>
              <a:rPr lang="en-US" sz="1900" b="1" dirty="0"/>
              <a:t>Extreme shyness.</a:t>
            </a:r>
          </a:p>
        </p:txBody>
      </p:sp>
      <p:pic>
        <p:nvPicPr>
          <p:cNvPr id="19" name="Picture 18"/>
          <p:cNvPicPr/>
          <p:nvPr/>
        </p:nvPicPr>
        <p:blipFill>
          <a:blip r:embed="rId3" cstate="print">
            <a:extLst>
              <a:ext uri="{28A0092B-C50C-407E-A947-70E740481C1C}">
                <a14:useLocalDpi xmlns:a14="http://schemas.microsoft.com/office/drawing/2010/main" val="0"/>
              </a:ext>
            </a:extLst>
          </a:blip>
          <a:stretch>
            <a:fillRect/>
          </a:stretch>
        </p:blipFill>
        <p:spPr>
          <a:xfrm>
            <a:off x="676275" y="2526486"/>
            <a:ext cx="1005840" cy="693635"/>
          </a:xfrm>
          <a:prstGeom prst="rect">
            <a:avLst/>
          </a:prstGeom>
        </p:spPr>
      </p:pic>
      <p:pic>
        <p:nvPicPr>
          <p:cNvPr id="20" name="Picture 19"/>
          <p:cNvPicPr/>
          <p:nvPr/>
        </p:nvPicPr>
        <p:blipFill>
          <a:blip r:embed="rId4">
            <a:extLst>
              <a:ext uri="{28A0092B-C50C-407E-A947-70E740481C1C}">
                <a14:useLocalDpi xmlns:a14="http://schemas.microsoft.com/office/drawing/2010/main" val="0"/>
              </a:ext>
            </a:extLst>
          </a:blip>
          <a:stretch>
            <a:fillRect/>
          </a:stretch>
        </p:blipFill>
        <p:spPr>
          <a:xfrm>
            <a:off x="744003" y="4629333"/>
            <a:ext cx="815554" cy="580460"/>
          </a:xfrm>
          <a:prstGeom prst="rect">
            <a:avLst/>
          </a:prstGeom>
        </p:spPr>
      </p:pic>
      <p:pic>
        <p:nvPicPr>
          <p:cNvPr id="21" name="Picture 20"/>
          <p:cNvPicPr/>
          <p:nvPr/>
        </p:nvPicPr>
        <p:blipFill>
          <a:blip r:embed="rId5">
            <a:extLst>
              <a:ext uri="{28A0092B-C50C-407E-A947-70E740481C1C}">
                <a14:useLocalDpi xmlns:a14="http://schemas.microsoft.com/office/drawing/2010/main" val="0"/>
              </a:ext>
            </a:extLst>
          </a:blip>
          <a:stretch>
            <a:fillRect/>
          </a:stretch>
        </p:blipFill>
        <p:spPr>
          <a:xfrm>
            <a:off x="750381" y="5700237"/>
            <a:ext cx="860663" cy="441851"/>
          </a:xfrm>
          <a:prstGeom prst="rect">
            <a:avLst/>
          </a:prstGeom>
        </p:spPr>
      </p:pic>
      <p:pic>
        <p:nvPicPr>
          <p:cNvPr id="22" name="Picture 21"/>
          <p:cNvPicPr/>
          <p:nvPr/>
        </p:nvPicPr>
        <p:blipFill>
          <a:blip r:embed="rId6">
            <a:extLst>
              <a:ext uri="{28A0092B-C50C-407E-A947-70E740481C1C}">
                <a14:useLocalDpi xmlns:a14="http://schemas.microsoft.com/office/drawing/2010/main" val="0"/>
              </a:ext>
            </a:extLst>
          </a:blip>
          <a:stretch>
            <a:fillRect/>
          </a:stretch>
        </p:blipFill>
        <p:spPr>
          <a:xfrm>
            <a:off x="4495524" y="2526486"/>
            <a:ext cx="578407" cy="693636"/>
          </a:xfrm>
          <a:prstGeom prst="rect">
            <a:avLst/>
          </a:prstGeom>
        </p:spPr>
      </p:pic>
      <p:pic>
        <p:nvPicPr>
          <p:cNvPr id="23" name="Picture 22"/>
          <p:cNvPicPr/>
          <p:nvPr/>
        </p:nvPicPr>
        <p:blipFill>
          <a:blip r:embed="rId7">
            <a:extLst>
              <a:ext uri="{28A0092B-C50C-407E-A947-70E740481C1C}">
                <a14:useLocalDpi xmlns:a14="http://schemas.microsoft.com/office/drawing/2010/main" val="0"/>
              </a:ext>
            </a:extLst>
          </a:blip>
          <a:stretch>
            <a:fillRect/>
          </a:stretch>
        </p:blipFill>
        <p:spPr>
          <a:xfrm>
            <a:off x="4312722" y="4843693"/>
            <a:ext cx="919203" cy="732199"/>
          </a:xfrm>
          <a:prstGeom prst="rect">
            <a:avLst/>
          </a:prstGeom>
        </p:spPr>
      </p:pic>
      <p:pic>
        <p:nvPicPr>
          <p:cNvPr id="24" name="Picture 23"/>
          <p:cNvPicPr/>
          <p:nvPr/>
        </p:nvPicPr>
        <p:blipFill>
          <a:blip r:embed="rId8">
            <a:extLst>
              <a:ext uri="{28A0092B-C50C-407E-A947-70E740481C1C}">
                <a14:useLocalDpi xmlns:a14="http://schemas.microsoft.com/office/drawing/2010/main" val="0"/>
              </a:ext>
            </a:extLst>
          </a:blip>
          <a:stretch>
            <a:fillRect/>
          </a:stretch>
        </p:blipFill>
        <p:spPr>
          <a:xfrm>
            <a:off x="4567996" y="3449338"/>
            <a:ext cx="505936" cy="838008"/>
          </a:xfrm>
          <a:prstGeom prst="rect">
            <a:avLst/>
          </a:prstGeom>
        </p:spPr>
      </p:pic>
      <p:cxnSp>
        <p:nvCxnSpPr>
          <p:cNvPr id="34" name="Straight Connector 33">
            <a:extLst>
              <a:ext uri="{FF2B5EF4-FFF2-40B4-BE49-F238E27FC236}">
                <a16:creationId xmlns:a16="http://schemas.microsoft.com/office/drawing/2014/main" id="{3868A26C-01CF-FC4B-8349-8459505074CF}"/>
              </a:ext>
            </a:extLst>
          </p:cNvPr>
          <p:cNvCxnSpPr>
            <a:cxnSpLocks/>
          </p:cNvCxnSpPr>
          <p:nvPr/>
        </p:nvCxnSpPr>
        <p:spPr bwMode="auto">
          <a:xfrm>
            <a:off x="-887245" y="2034587"/>
            <a:ext cx="0" cy="4191115"/>
          </a:xfrm>
          <a:prstGeom prst="line">
            <a:avLst/>
          </a:prstGeom>
          <a:solidFill>
            <a:schemeClr val="accent1"/>
          </a:solidFill>
          <a:ln w="50800" cap="rnd" cmpd="sng" algn="ctr">
            <a:solidFill>
              <a:schemeClr val="accent2"/>
            </a:solidFill>
            <a:prstDash val="sysDot"/>
            <a:round/>
            <a:headEnd type="none" w="med" len="med"/>
            <a:tailEnd type="none" w="med" len="med"/>
          </a:ln>
          <a:effectLst/>
        </p:spPr>
      </p:cxnSp>
      <p:sp>
        <p:nvSpPr>
          <p:cNvPr id="38" name="Slide Number Placeholder 4"/>
          <p:cNvSpPr>
            <a:spLocks noGrp="1"/>
          </p:cNvSpPr>
          <p:nvPr>
            <p:ph type="sldNum" sz="quarter" idx="4"/>
          </p:nvPr>
        </p:nvSpPr>
        <p:spPr>
          <a:xfrm>
            <a:off x="7924801" y="6400800"/>
            <a:ext cx="916502" cy="238125"/>
          </a:xfrm>
        </p:spPr>
        <p:txBody>
          <a:bodyPr/>
          <a:lstStyle/>
          <a:p>
            <a:fld id="{5D6A1D68-CA34-4E7F-99D4-0766B53ADE06}" type="slidenum">
              <a:rPr lang="en-US" smtClean="0"/>
              <a:pPr/>
              <a:t>15</a:t>
            </a:fld>
            <a:endParaRPr lang="en-US" dirty="0"/>
          </a:p>
        </p:txBody>
      </p:sp>
    </p:spTree>
    <p:extLst>
      <p:ext uri="{BB962C8B-B14F-4D97-AF65-F5344CB8AC3E}">
        <p14:creationId xmlns:p14="http://schemas.microsoft.com/office/powerpoint/2010/main" val="3297351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a:t>Success Factors</a:t>
            </a:r>
          </a:p>
        </p:txBody>
      </p:sp>
      <p:sp>
        <p:nvSpPr>
          <p:cNvPr id="6" name="Slide Number Placeholder 4"/>
          <p:cNvSpPr>
            <a:spLocks noGrp="1"/>
          </p:cNvSpPr>
          <p:nvPr>
            <p:ph type="sldNum" sz="quarter" idx="4"/>
          </p:nvPr>
        </p:nvSpPr>
        <p:spPr>
          <a:xfrm>
            <a:off x="7924801" y="6400800"/>
            <a:ext cx="916502" cy="238125"/>
          </a:xfrm>
        </p:spPr>
        <p:txBody>
          <a:bodyPr/>
          <a:lstStyle/>
          <a:p>
            <a:fld id="{5D6A1D68-CA34-4E7F-99D4-0766B53ADE06}" type="slidenum">
              <a:rPr lang="en-US" smtClean="0"/>
              <a:pPr/>
              <a:t>16</a:t>
            </a:fld>
            <a:endParaRPr lang="en-US" dirty="0"/>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2240280" y="1385090"/>
            <a:ext cx="4663440" cy="4438015"/>
          </a:xfrm>
          <a:prstGeom prst="rect">
            <a:avLst/>
          </a:prstGeom>
        </p:spPr>
      </p:pic>
    </p:spTree>
    <p:extLst>
      <p:ext uri="{BB962C8B-B14F-4D97-AF65-F5344CB8AC3E}">
        <p14:creationId xmlns:p14="http://schemas.microsoft.com/office/powerpoint/2010/main" val="2089015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a:t>The Health Care Encounter </a:t>
            </a:r>
          </a:p>
        </p:txBody>
      </p:sp>
      <p:sp>
        <p:nvSpPr>
          <p:cNvPr id="2" name="Content Placeholder 1"/>
          <p:cNvSpPr>
            <a:spLocks noGrp="1"/>
          </p:cNvSpPr>
          <p:nvPr>
            <p:ph sz="quarter" idx="12"/>
          </p:nvPr>
        </p:nvSpPr>
        <p:spPr>
          <a:xfrm>
            <a:off x="457200" y="1600200"/>
            <a:ext cx="8423275" cy="739336"/>
          </a:xfrm>
        </p:spPr>
        <p:txBody>
          <a:bodyPr/>
          <a:lstStyle/>
          <a:p>
            <a:r>
              <a:rPr lang="en-US" sz="2200" b="1" dirty="0">
                <a:solidFill>
                  <a:srgbClr val="007E7A"/>
                </a:solidFill>
              </a:rPr>
              <a:t>There are many cultures at work in each health care visit:</a:t>
            </a:r>
          </a:p>
        </p:txBody>
      </p:sp>
      <p:sp>
        <p:nvSpPr>
          <p:cNvPr id="5" name="Slide Number Placeholder 4"/>
          <p:cNvSpPr>
            <a:spLocks noGrp="1"/>
          </p:cNvSpPr>
          <p:nvPr>
            <p:ph type="sldNum" sz="quarter" idx="4"/>
          </p:nvPr>
        </p:nvSpPr>
        <p:spPr>
          <a:xfrm>
            <a:off x="7924801" y="6400800"/>
            <a:ext cx="916502" cy="238125"/>
          </a:xfrm>
        </p:spPr>
        <p:txBody>
          <a:bodyPr/>
          <a:lstStyle/>
          <a:p>
            <a:fld id="{5D6A1D68-CA34-4E7F-99D4-0766B53ADE06}" type="slidenum">
              <a:rPr lang="en-US" smtClean="0"/>
              <a:pPr/>
              <a:t>17</a:t>
            </a:fld>
            <a:endParaRPr lang="en-US" dirty="0"/>
          </a:p>
        </p:txBody>
      </p:sp>
      <p:sp>
        <p:nvSpPr>
          <p:cNvPr id="13" name="Oval 12"/>
          <p:cNvSpPr/>
          <p:nvPr/>
        </p:nvSpPr>
        <p:spPr>
          <a:xfrm>
            <a:off x="3793001" y="3646530"/>
            <a:ext cx="1441172" cy="1441172"/>
          </a:xfrm>
          <a:prstGeom prst="ellipse">
            <a:avLst/>
          </a:prstGeom>
          <a:solidFill>
            <a:srgbClr val="AAC83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tx1">
                    <a:lumMod val="95000"/>
                    <a:lumOff val="5000"/>
                  </a:schemeClr>
                </a:solidFill>
              </a:rPr>
              <a:t>Health Care Encounter</a:t>
            </a:r>
          </a:p>
        </p:txBody>
      </p:sp>
      <p:cxnSp>
        <p:nvCxnSpPr>
          <p:cNvPr id="15" name="Straight Arrow Connector 14"/>
          <p:cNvCxnSpPr/>
          <p:nvPr/>
        </p:nvCxnSpPr>
        <p:spPr>
          <a:xfrm>
            <a:off x="4513587" y="2995268"/>
            <a:ext cx="0" cy="775252"/>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143550" y="4298665"/>
            <a:ext cx="772566"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094636" y="4295775"/>
            <a:ext cx="792221"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475779" y="4854773"/>
            <a:ext cx="627597" cy="6219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4887459" y="4864502"/>
            <a:ext cx="692927" cy="621899"/>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3835668" y="2064184"/>
            <a:ext cx="1357091" cy="1063487"/>
          </a:xfrm>
          <a:prstGeom prst="roundRect">
            <a:avLst/>
          </a:prstGeom>
          <a:solidFill>
            <a:srgbClr val="AAC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95000"/>
                    <a:lumOff val="5000"/>
                  </a:schemeClr>
                </a:solidFill>
              </a:rPr>
              <a:t>Culture of </a:t>
            </a:r>
            <a:br>
              <a:rPr lang="en-US" sz="1400" dirty="0">
                <a:solidFill>
                  <a:schemeClr val="tx1">
                    <a:lumMod val="95000"/>
                    <a:lumOff val="5000"/>
                  </a:schemeClr>
                </a:solidFill>
              </a:rPr>
            </a:br>
            <a:r>
              <a:rPr lang="en-US" sz="1400" dirty="0">
                <a:solidFill>
                  <a:schemeClr val="tx1">
                    <a:lumMod val="95000"/>
                    <a:lumOff val="5000"/>
                  </a:schemeClr>
                </a:solidFill>
              </a:rPr>
              <a:t>Bio-Medicine</a:t>
            </a:r>
          </a:p>
        </p:txBody>
      </p:sp>
      <p:sp>
        <p:nvSpPr>
          <p:cNvPr id="9" name="Rounded Rectangle 8"/>
          <p:cNvSpPr/>
          <p:nvPr/>
        </p:nvSpPr>
        <p:spPr>
          <a:xfrm>
            <a:off x="2575605" y="5353771"/>
            <a:ext cx="1357091" cy="1063487"/>
          </a:xfrm>
          <a:prstGeom prst="roundRect">
            <a:avLst/>
          </a:prstGeom>
          <a:solidFill>
            <a:srgbClr val="AAC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95000"/>
                    <a:lumOff val="5000"/>
                  </a:schemeClr>
                </a:solidFill>
              </a:rPr>
              <a:t>Interpreter’s Culture</a:t>
            </a:r>
          </a:p>
        </p:txBody>
      </p:sp>
      <p:sp>
        <p:nvSpPr>
          <p:cNvPr id="10" name="Rounded Rectangle 9"/>
          <p:cNvSpPr/>
          <p:nvPr/>
        </p:nvSpPr>
        <p:spPr>
          <a:xfrm>
            <a:off x="5817076" y="3762102"/>
            <a:ext cx="1357091" cy="1063487"/>
          </a:xfrm>
          <a:prstGeom prst="roundRect">
            <a:avLst/>
          </a:prstGeom>
          <a:solidFill>
            <a:srgbClr val="AAC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95000"/>
                    <a:lumOff val="5000"/>
                  </a:schemeClr>
                </a:solidFill>
              </a:rPr>
              <a:t>Patient’s Culture</a:t>
            </a:r>
          </a:p>
        </p:txBody>
      </p:sp>
      <p:sp>
        <p:nvSpPr>
          <p:cNvPr id="11" name="Rounded Rectangle 10"/>
          <p:cNvSpPr/>
          <p:nvPr/>
        </p:nvSpPr>
        <p:spPr>
          <a:xfrm>
            <a:off x="1838844" y="3766922"/>
            <a:ext cx="1357091" cy="1063487"/>
          </a:xfrm>
          <a:prstGeom prst="roundRect">
            <a:avLst/>
          </a:prstGeom>
          <a:solidFill>
            <a:srgbClr val="AAC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95000"/>
                    <a:lumOff val="5000"/>
                  </a:schemeClr>
                </a:solidFill>
              </a:rPr>
              <a:t>Culture of </a:t>
            </a:r>
            <a:br>
              <a:rPr lang="en-US" sz="1400" dirty="0">
                <a:solidFill>
                  <a:schemeClr val="tx1">
                    <a:lumMod val="95000"/>
                    <a:lumOff val="5000"/>
                  </a:schemeClr>
                </a:solidFill>
              </a:rPr>
            </a:br>
            <a:r>
              <a:rPr lang="en-US" sz="1400" dirty="0">
                <a:solidFill>
                  <a:schemeClr val="tx1">
                    <a:lumMod val="95000"/>
                    <a:lumOff val="5000"/>
                  </a:schemeClr>
                </a:solidFill>
              </a:rPr>
              <a:t>Health Care Institution</a:t>
            </a:r>
          </a:p>
        </p:txBody>
      </p:sp>
      <p:sp>
        <p:nvSpPr>
          <p:cNvPr id="12" name="Rounded Rectangle 11"/>
          <p:cNvSpPr/>
          <p:nvPr/>
        </p:nvSpPr>
        <p:spPr>
          <a:xfrm>
            <a:off x="5041254" y="5353771"/>
            <a:ext cx="1357091" cy="1063487"/>
          </a:xfrm>
          <a:prstGeom prst="roundRect">
            <a:avLst/>
          </a:prstGeom>
          <a:solidFill>
            <a:srgbClr val="AAC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95000"/>
                    <a:lumOff val="5000"/>
                  </a:schemeClr>
                </a:solidFill>
              </a:rPr>
              <a:t>Provider’s Culture</a:t>
            </a:r>
          </a:p>
        </p:txBody>
      </p:sp>
    </p:spTree>
    <p:extLst>
      <p:ext uri="{BB962C8B-B14F-4D97-AF65-F5344CB8AC3E}">
        <p14:creationId xmlns:p14="http://schemas.microsoft.com/office/powerpoint/2010/main" val="3576887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a:t>Delivering Exceptional </a:t>
            </a:r>
            <a:br>
              <a:rPr lang="en-US" sz="3400" dirty="0"/>
            </a:br>
            <a:r>
              <a:rPr lang="en-US" sz="3400" dirty="0"/>
              <a:t>Customer Service </a:t>
            </a:r>
          </a:p>
        </p:txBody>
      </p:sp>
      <p:sp>
        <p:nvSpPr>
          <p:cNvPr id="8" name="Content Placeholder 6"/>
          <p:cNvSpPr txBox="1">
            <a:spLocks/>
          </p:cNvSpPr>
          <p:nvPr/>
        </p:nvSpPr>
        <p:spPr>
          <a:xfrm>
            <a:off x="1104899" y="1597794"/>
            <a:ext cx="7381875" cy="4196731"/>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2400"/>
              </a:lnSpc>
              <a:spcAft>
                <a:spcPts val="800"/>
              </a:spcAft>
              <a:buClr>
                <a:srgbClr val="007E7A"/>
              </a:buClr>
            </a:pPr>
            <a:r>
              <a:rPr lang="en-US" sz="1900" b="1" dirty="0"/>
              <a:t>Develop a renewed sense of </a:t>
            </a:r>
            <a:r>
              <a:rPr lang="en-US" sz="1900" b="1" i="1" u="sng" dirty="0"/>
              <a:t>empathy</a:t>
            </a:r>
            <a:r>
              <a:rPr lang="en-US" sz="1900" b="1" dirty="0"/>
              <a:t> to our patients experiencing homelessness.</a:t>
            </a:r>
          </a:p>
          <a:p>
            <a:pPr>
              <a:lnSpc>
                <a:spcPts val="2400"/>
              </a:lnSpc>
              <a:buClr>
                <a:srgbClr val="007E7A"/>
              </a:buClr>
            </a:pPr>
            <a:r>
              <a:rPr lang="en-US" sz="1900" b="1" dirty="0"/>
              <a:t>Be sensitive to the special needs of patients experiencing homelessness:</a:t>
            </a:r>
          </a:p>
          <a:p>
            <a:pPr marL="228600" lvl="2" indent="-228600">
              <a:lnSpc>
                <a:spcPts val="2400"/>
              </a:lnSpc>
              <a:buFont typeface="Arial" panose="020B0604020202020204" pitchFamily="34" charset="0"/>
              <a:buChar char="•"/>
            </a:pPr>
            <a:r>
              <a:rPr lang="en-US" sz="1900" dirty="0"/>
              <a:t>Be ready to address multiple health concerns; their health has probably been neglected due to their housing insecurity issues.</a:t>
            </a:r>
          </a:p>
          <a:p>
            <a:pPr marL="228600" lvl="2" indent="-228600">
              <a:lnSpc>
                <a:spcPts val="2400"/>
              </a:lnSpc>
              <a:buFont typeface="Arial" panose="020B0604020202020204" pitchFamily="34" charset="0"/>
              <a:buChar char="•"/>
            </a:pPr>
            <a:r>
              <a:rPr lang="en-US" sz="1900" dirty="0"/>
              <a:t>Be aware that housing insecurity can encompass other social determinants of health such as food insecurity; know how to address this.</a:t>
            </a:r>
          </a:p>
          <a:p>
            <a:pPr marL="228600" lvl="2" indent="-228600">
              <a:lnSpc>
                <a:spcPts val="2400"/>
              </a:lnSpc>
              <a:buFont typeface="Arial" panose="020B0604020202020204" pitchFamily="34" charset="0"/>
              <a:buChar char="•"/>
            </a:pPr>
            <a:r>
              <a:rPr lang="en-US" sz="1900" dirty="0"/>
              <a:t>Be a resource by being resourceful; leverage your relationships within your medical neighborhood to foster a reputation of efficiency.</a:t>
            </a:r>
          </a:p>
          <a:p>
            <a:pPr marL="228600" lvl="2" indent="-228600">
              <a:lnSpc>
                <a:spcPts val="2400"/>
              </a:lnSpc>
              <a:buFont typeface="Arial" panose="020B0604020202020204" pitchFamily="34" charset="0"/>
              <a:buChar char="•"/>
            </a:pPr>
            <a:r>
              <a:rPr lang="en-US" sz="1900" dirty="0"/>
              <a:t>Provide an extra sense of security for the patients and their belongings; this may be everything they own.</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52438" y="1597794"/>
            <a:ext cx="493395" cy="505460"/>
          </a:xfrm>
          <a:prstGeom prst="rect">
            <a:avLst/>
          </a:prstGeom>
        </p:spPr>
      </p:pic>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452438" y="2444433"/>
            <a:ext cx="493395" cy="505460"/>
          </a:xfrm>
          <a:prstGeom prst="rect">
            <a:avLst/>
          </a:prstGeom>
        </p:spPr>
      </p:pic>
      <p:sp>
        <p:nvSpPr>
          <p:cNvPr id="6" name="Slide Number Placeholder 4"/>
          <p:cNvSpPr>
            <a:spLocks noGrp="1"/>
          </p:cNvSpPr>
          <p:nvPr>
            <p:ph type="sldNum" sz="quarter" idx="4"/>
          </p:nvPr>
        </p:nvSpPr>
        <p:spPr>
          <a:xfrm>
            <a:off x="7924801" y="6400800"/>
            <a:ext cx="916502" cy="238125"/>
          </a:xfrm>
        </p:spPr>
        <p:txBody>
          <a:bodyPr/>
          <a:lstStyle/>
          <a:p>
            <a:fld id="{5D6A1D68-CA34-4E7F-99D4-0766B53ADE06}" type="slidenum">
              <a:rPr lang="en-US" smtClean="0"/>
              <a:pPr/>
              <a:t>18</a:t>
            </a:fld>
            <a:endParaRPr lang="en-US" dirty="0"/>
          </a:p>
        </p:txBody>
      </p:sp>
    </p:spTree>
    <p:extLst>
      <p:ext uri="{BB962C8B-B14F-4D97-AF65-F5344CB8AC3E}">
        <p14:creationId xmlns:p14="http://schemas.microsoft.com/office/powerpoint/2010/main" val="1175643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a:t>Delivering Exceptional </a:t>
            </a:r>
            <a:br>
              <a:rPr lang="en-US" sz="3400" dirty="0"/>
            </a:br>
            <a:r>
              <a:rPr lang="en-US" sz="3400" dirty="0"/>
              <a:t>Customer Service </a:t>
            </a:r>
            <a:r>
              <a:rPr lang="en-US" sz="2200" dirty="0"/>
              <a:t>(continued)</a:t>
            </a:r>
          </a:p>
        </p:txBody>
      </p:sp>
      <p:sp>
        <p:nvSpPr>
          <p:cNvPr id="8" name="Content Placeholder 6"/>
          <p:cNvSpPr txBox="1">
            <a:spLocks/>
          </p:cNvSpPr>
          <p:nvPr/>
        </p:nvSpPr>
        <p:spPr>
          <a:xfrm>
            <a:off x="1123950" y="1597794"/>
            <a:ext cx="7756525" cy="4196731"/>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buClr>
                <a:srgbClr val="007E7A"/>
              </a:buClr>
            </a:pPr>
            <a:r>
              <a:rPr lang="en-US" sz="1900" b="1" dirty="0"/>
              <a:t>Be in control of:</a:t>
            </a:r>
          </a:p>
          <a:p>
            <a:pPr marL="228600" lvl="2" indent="-228600">
              <a:buFont typeface="Arial" panose="020B0604020202020204" pitchFamily="34" charset="0"/>
              <a:buChar char="•"/>
            </a:pPr>
            <a:r>
              <a:rPr lang="en-US" sz="1900" dirty="0"/>
              <a:t>Yourself and your actions (emotions).</a:t>
            </a:r>
          </a:p>
          <a:p>
            <a:pPr marL="228600" lvl="2" indent="-228600">
              <a:spcAft>
                <a:spcPts val="800"/>
              </a:spcAft>
              <a:buFont typeface="Arial" panose="020B0604020202020204" pitchFamily="34" charset="0"/>
              <a:buChar char="•"/>
            </a:pPr>
            <a:r>
              <a:rPr lang="en-US" sz="1900" dirty="0"/>
              <a:t>Patients.</a:t>
            </a:r>
          </a:p>
          <a:p>
            <a:pPr lvl="0">
              <a:lnSpc>
                <a:spcPct val="100000"/>
              </a:lnSpc>
              <a:spcAft>
                <a:spcPts val="1800"/>
              </a:spcAft>
              <a:buClr>
                <a:srgbClr val="007E7A"/>
              </a:buClr>
            </a:pPr>
            <a:r>
              <a:rPr lang="en-US" sz="1900" b="1" dirty="0"/>
              <a:t>Enjoy the service that you render to patients. </a:t>
            </a:r>
          </a:p>
          <a:p>
            <a:pPr lvl="0">
              <a:lnSpc>
                <a:spcPct val="100000"/>
              </a:lnSpc>
              <a:spcAft>
                <a:spcPts val="1800"/>
              </a:spcAft>
              <a:buClr>
                <a:srgbClr val="007E7A"/>
              </a:buClr>
            </a:pPr>
            <a:r>
              <a:rPr lang="en-US" sz="1900" b="1" dirty="0"/>
              <a:t>Recognize how important you are to patients.</a:t>
            </a:r>
          </a:p>
          <a:p>
            <a:pPr lvl="0">
              <a:lnSpc>
                <a:spcPct val="100000"/>
              </a:lnSpc>
              <a:spcAft>
                <a:spcPts val="800"/>
              </a:spcAft>
              <a:buClr>
                <a:srgbClr val="007E7A"/>
              </a:buClr>
            </a:pPr>
            <a:r>
              <a:rPr lang="en-US" sz="1900" b="1" dirty="0"/>
              <a:t>Recognize that every patient represents </a:t>
            </a:r>
            <a:br>
              <a:rPr lang="en-US" sz="1900" b="1" dirty="0"/>
            </a:br>
            <a:r>
              <a:rPr lang="en-US" sz="1900" b="1" dirty="0"/>
              <a:t>an opportunity to deliver extraordinary service.</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52438" y="1597794"/>
            <a:ext cx="493395" cy="505460"/>
          </a:xfrm>
          <a:prstGeom prst="rect">
            <a:avLst/>
          </a:prstGeom>
        </p:spPr>
      </p:pic>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452438" y="2716213"/>
            <a:ext cx="493395" cy="505460"/>
          </a:xfrm>
          <a:prstGeom prst="rect">
            <a:avLst/>
          </a:prstGeom>
        </p:spPr>
      </p:pic>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452437" y="3381058"/>
            <a:ext cx="493395" cy="505460"/>
          </a:xfrm>
          <a:prstGeom prst="rect">
            <a:avLst/>
          </a:prstGeom>
        </p:spPr>
      </p:pic>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484822" y="4140977"/>
            <a:ext cx="493395" cy="505460"/>
          </a:xfrm>
          <a:prstGeom prst="rect">
            <a:avLst/>
          </a:prstGeom>
        </p:spPr>
      </p:pic>
      <p:sp>
        <p:nvSpPr>
          <p:cNvPr id="9" name="Slide Number Placeholder 4"/>
          <p:cNvSpPr>
            <a:spLocks noGrp="1"/>
          </p:cNvSpPr>
          <p:nvPr>
            <p:ph type="sldNum" sz="quarter" idx="4"/>
          </p:nvPr>
        </p:nvSpPr>
        <p:spPr>
          <a:xfrm>
            <a:off x="7924801" y="6400800"/>
            <a:ext cx="916502" cy="238125"/>
          </a:xfrm>
        </p:spPr>
        <p:txBody>
          <a:bodyPr/>
          <a:lstStyle/>
          <a:p>
            <a:fld id="{5D6A1D68-CA34-4E7F-99D4-0766B53ADE06}" type="slidenum">
              <a:rPr lang="en-US" smtClean="0"/>
              <a:pPr/>
              <a:t>19</a:t>
            </a:fld>
            <a:endParaRPr lang="en-US" dirty="0"/>
          </a:p>
        </p:txBody>
      </p:sp>
    </p:spTree>
    <p:extLst>
      <p:ext uri="{BB962C8B-B14F-4D97-AF65-F5344CB8AC3E}">
        <p14:creationId xmlns:p14="http://schemas.microsoft.com/office/powerpoint/2010/main" val="3951090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0FEEED-C53A-D04C-98D1-5EB5BF9D1526}"/>
              </a:ext>
            </a:extLst>
          </p:cNvPr>
          <p:cNvSpPr>
            <a:spLocks noGrp="1"/>
          </p:cNvSpPr>
          <p:nvPr>
            <p:ph type="title"/>
          </p:nvPr>
        </p:nvSpPr>
        <p:spPr>
          <a:xfrm>
            <a:off x="685799" y="1744800"/>
            <a:ext cx="7043469" cy="2155825"/>
          </a:xfrm>
        </p:spPr>
        <p:txBody>
          <a:bodyPr/>
          <a:lstStyle/>
          <a:p>
            <a:pPr>
              <a:lnSpc>
                <a:spcPct val="100000"/>
              </a:lnSpc>
            </a:pPr>
            <a:r>
              <a:rPr lang="en-US" sz="2000" b="1" i="1" dirty="0"/>
              <a:t>Part 1</a:t>
            </a:r>
            <a:r>
              <a:rPr lang="en-US" dirty="0"/>
              <a:t/>
            </a:r>
            <a:br>
              <a:rPr lang="en-US" dirty="0"/>
            </a:br>
            <a:r>
              <a:rPr lang="en-US" sz="3200" dirty="0"/>
              <a:t>Building Cultural Sensitivity and Equality for Our Patients/Members Experiencing Homelessness</a:t>
            </a:r>
            <a:endParaRPr lang="en-US" dirty="0"/>
          </a:p>
        </p:txBody>
      </p:sp>
      <p:sp>
        <p:nvSpPr>
          <p:cNvPr id="5" name="Rectangle 4"/>
          <p:cNvSpPr/>
          <p:nvPr/>
        </p:nvSpPr>
        <p:spPr>
          <a:xfrm>
            <a:off x="684213" y="3974597"/>
            <a:ext cx="7660216" cy="307777"/>
          </a:xfrm>
          <a:prstGeom prst="rect">
            <a:avLst/>
          </a:prstGeom>
        </p:spPr>
        <p:txBody>
          <a:bodyPr wrap="square" lIns="0" tIns="0" rIns="0" bIns="0">
            <a:spAutoFit/>
          </a:bodyPr>
          <a:lstStyle/>
          <a:p>
            <a:r>
              <a:rPr lang="en-US" sz="2000" b="1" dirty="0">
                <a:solidFill>
                  <a:srgbClr val="6E6E6E"/>
                </a:solidFill>
              </a:rPr>
              <a:t>DELIVERING COMPASSIONATE CUSTOMER SERVICE </a:t>
            </a:r>
            <a:endParaRPr lang="en-US" sz="2000" dirty="0"/>
          </a:p>
        </p:txBody>
      </p:sp>
    </p:spTree>
    <p:extLst>
      <p:ext uri="{BB962C8B-B14F-4D97-AF65-F5344CB8AC3E}">
        <p14:creationId xmlns:p14="http://schemas.microsoft.com/office/powerpoint/2010/main" val="1313977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a:t>Key Office Processes and </a:t>
            </a:r>
            <a:br>
              <a:rPr lang="en-US" sz="3400" dirty="0"/>
            </a:br>
            <a:r>
              <a:rPr lang="en-US" sz="3400" dirty="0"/>
              <a:t>Office Design </a:t>
            </a:r>
          </a:p>
        </p:txBody>
      </p:sp>
      <p:sp>
        <p:nvSpPr>
          <p:cNvPr id="8" name="Content Placeholder 6"/>
          <p:cNvSpPr txBox="1">
            <a:spLocks/>
          </p:cNvSpPr>
          <p:nvPr/>
        </p:nvSpPr>
        <p:spPr>
          <a:xfrm>
            <a:off x="457200" y="1483495"/>
            <a:ext cx="8423275" cy="878706"/>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07E7A"/>
              </a:buClr>
            </a:pPr>
            <a:r>
              <a:rPr lang="en-US" sz="2200" b="1" dirty="0">
                <a:solidFill>
                  <a:srgbClr val="007E7A"/>
                </a:solidFill>
              </a:rPr>
              <a:t>Providing service to patients experiencing homelessness will likely require process redesign. </a:t>
            </a:r>
          </a:p>
        </p:txBody>
      </p:sp>
      <p:sp>
        <p:nvSpPr>
          <p:cNvPr id="2" name="Rectangle 1"/>
          <p:cNvSpPr/>
          <p:nvPr/>
        </p:nvSpPr>
        <p:spPr>
          <a:xfrm>
            <a:off x="457200" y="2239701"/>
            <a:ext cx="3806825" cy="2585323"/>
          </a:xfrm>
          <a:prstGeom prst="rect">
            <a:avLst/>
          </a:prstGeom>
          <a:solidFill>
            <a:srgbClr val="007E7A">
              <a:alpha val="10000"/>
            </a:srgbClr>
          </a:solidFill>
        </p:spPr>
        <p:txBody>
          <a:bodyPr wrap="square" lIns="91440" tIns="91440" rIns="91440" bIns="91440">
            <a:spAutoFit/>
          </a:bodyPr>
          <a:lstStyle/>
          <a:p>
            <a:pPr lvl="0">
              <a:spcAft>
                <a:spcPts val="1200"/>
              </a:spcAft>
              <a:buClr>
                <a:srgbClr val="007E7A"/>
              </a:buClr>
            </a:pPr>
            <a:r>
              <a:rPr lang="en-US" sz="1700" dirty="0"/>
              <a:t>Designate a staff member to serve as an ambassador to this population. This person may:</a:t>
            </a:r>
          </a:p>
          <a:p>
            <a:pPr marL="228600" lvl="2" indent="-228600">
              <a:spcAft>
                <a:spcPts val="1200"/>
              </a:spcAft>
              <a:buClr>
                <a:srgbClr val="007E7A"/>
              </a:buClr>
              <a:buFont typeface="Arial" panose="020B0604020202020204" pitchFamily="34" charset="0"/>
              <a:buChar char="•"/>
            </a:pPr>
            <a:r>
              <a:rPr lang="en-US" sz="1700" dirty="0"/>
              <a:t>Ensure the patient and their belongings, including their </a:t>
            </a:r>
            <a:br>
              <a:rPr lang="en-US" sz="1700" dirty="0"/>
            </a:br>
            <a:r>
              <a:rPr lang="en-US" sz="1700" dirty="0"/>
              <a:t>pet if applicable, are secure.  </a:t>
            </a:r>
          </a:p>
          <a:p>
            <a:pPr marL="228600" lvl="2" indent="-228600">
              <a:spcAft>
                <a:spcPts val="1200"/>
              </a:spcAft>
              <a:buClr>
                <a:srgbClr val="007E7A"/>
              </a:buClr>
              <a:buFont typeface="Arial" panose="020B0604020202020204" pitchFamily="34" charset="0"/>
              <a:buChar char="•"/>
            </a:pPr>
            <a:r>
              <a:rPr lang="en-US" sz="1700" dirty="0"/>
              <a:t>Assist the patient during their entire patient care visit.</a:t>
            </a:r>
          </a:p>
        </p:txBody>
      </p:sp>
      <p:sp>
        <p:nvSpPr>
          <p:cNvPr id="5" name="Rectangle 4"/>
          <p:cNvSpPr/>
          <p:nvPr/>
        </p:nvSpPr>
        <p:spPr>
          <a:xfrm>
            <a:off x="4580786" y="2239701"/>
            <a:ext cx="3832225" cy="1231106"/>
          </a:xfrm>
          <a:prstGeom prst="rect">
            <a:avLst/>
          </a:prstGeom>
          <a:solidFill>
            <a:srgbClr val="007E7A">
              <a:alpha val="10000"/>
            </a:srgbClr>
          </a:solidFill>
        </p:spPr>
        <p:txBody>
          <a:bodyPr wrap="square" lIns="91440" tIns="91440" rIns="91440" bIns="91440">
            <a:spAutoFit/>
          </a:bodyPr>
          <a:lstStyle/>
          <a:p>
            <a:pPr lvl="0">
              <a:lnSpc>
                <a:spcPct val="100000"/>
              </a:lnSpc>
              <a:buClr>
                <a:srgbClr val="007E7A"/>
              </a:buClr>
            </a:pPr>
            <a:r>
              <a:rPr lang="en-US" sz="1700" dirty="0"/>
              <a:t>Maybe bring the patient into the exam room early and conduct the patient process in the room rather than at the front desk.</a:t>
            </a:r>
          </a:p>
        </p:txBody>
      </p:sp>
      <p:sp>
        <p:nvSpPr>
          <p:cNvPr id="7" name="Rectangle 6"/>
          <p:cNvSpPr/>
          <p:nvPr/>
        </p:nvSpPr>
        <p:spPr>
          <a:xfrm>
            <a:off x="4578627" y="3612817"/>
            <a:ext cx="3825875" cy="707886"/>
          </a:xfrm>
          <a:prstGeom prst="rect">
            <a:avLst/>
          </a:prstGeom>
          <a:solidFill>
            <a:srgbClr val="007E7A">
              <a:alpha val="10000"/>
            </a:srgbClr>
          </a:solidFill>
        </p:spPr>
        <p:txBody>
          <a:bodyPr wrap="square" lIns="91440" tIns="91440" rIns="91440" bIns="91440">
            <a:spAutoFit/>
          </a:bodyPr>
          <a:lstStyle/>
          <a:p>
            <a:pPr lvl="0">
              <a:lnSpc>
                <a:spcPct val="100000"/>
              </a:lnSpc>
              <a:buClr>
                <a:srgbClr val="007E7A"/>
              </a:buClr>
            </a:pPr>
            <a:r>
              <a:rPr lang="en-US" sz="1700" dirty="0"/>
              <a:t>Identify key referral resources to optimize patients’ care.</a:t>
            </a:r>
          </a:p>
        </p:txBody>
      </p:sp>
      <p:sp>
        <p:nvSpPr>
          <p:cNvPr id="9" name="Rectangle 8"/>
          <p:cNvSpPr/>
          <p:nvPr/>
        </p:nvSpPr>
        <p:spPr>
          <a:xfrm>
            <a:off x="4570118" y="4453965"/>
            <a:ext cx="3834384" cy="969496"/>
          </a:xfrm>
          <a:prstGeom prst="rect">
            <a:avLst/>
          </a:prstGeom>
          <a:solidFill>
            <a:srgbClr val="007E7A">
              <a:alpha val="10000"/>
            </a:srgbClr>
          </a:solidFill>
        </p:spPr>
        <p:txBody>
          <a:bodyPr wrap="square" lIns="91440" tIns="91440" rIns="91440" bIns="91440">
            <a:spAutoFit/>
          </a:bodyPr>
          <a:lstStyle/>
          <a:p>
            <a:pPr lvl="0">
              <a:lnSpc>
                <a:spcPct val="100000"/>
              </a:lnSpc>
              <a:buClr>
                <a:srgbClr val="007E7A"/>
              </a:buClr>
            </a:pPr>
            <a:r>
              <a:rPr lang="en-US" sz="1700" dirty="0"/>
              <a:t>Ensure there is a patient follow-up and compliance method; this means future contact information if possible. </a:t>
            </a:r>
          </a:p>
        </p:txBody>
      </p:sp>
      <p:sp>
        <p:nvSpPr>
          <p:cNvPr id="10" name="Slide Number Placeholder 4"/>
          <p:cNvSpPr>
            <a:spLocks noGrp="1"/>
          </p:cNvSpPr>
          <p:nvPr>
            <p:ph type="sldNum" sz="quarter" idx="4"/>
          </p:nvPr>
        </p:nvSpPr>
        <p:spPr>
          <a:xfrm>
            <a:off x="7924801" y="6400800"/>
            <a:ext cx="916502" cy="238125"/>
          </a:xfrm>
        </p:spPr>
        <p:txBody>
          <a:bodyPr/>
          <a:lstStyle/>
          <a:p>
            <a:fld id="{5D6A1D68-CA34-4E7F-99D4-0766B53ADE06}" type="slidenum">
              <a:rPr lang="en-US" smtClean="0"/>
              <a:pPr/>
              <a:t>20</a:t>
            </a:fld>
            <a:endParaRPr lang="en-US" dirty="0"/>
          </a:p>
        </p:txBody>
      </p:sp>
      <p:sp>
        <p:nvSpPr>
          <p:cNvPr id="11" name="Rectangle 10"/>
          <p:cNvSpPr/>
          <p:nvPr/>
        </p:nvSpPr>
        <p:spPr>
          <a:xfrm>
            <a:off x="452439" y="4938713"/>
            <a:ext cx="3811586" cy="1492716"/>
          </a:xfrm>
          <a:prstGeom prst="rect">
            <a:avLst/>
          </a:prstGeom>
          <a:solidFill>
            <a:srgbClr val="007E7A">
              <a:alpha val="10000"/>
            </a:srgbClr>
          </a:solidFill>
        </p:spPr>
        <p:txBody>
          <a:bodyPr wrap="square" lIns="91440" tIns="91440" rIns="91440" bIns="91440">
            <a:spAutoFit/>
          </a:bodyPr>
          <a:lstStyle/>
          <a:p>
            <a:pPr lvl="0">
              <a:lnSpc>
                <a:spcPct val="100000"/>
              </a:lnSpc>
              <a:buClr>
                <a:srgbClr val="007E7A"/>
              </a:buClr>
            </a:pPr>
            <a:r>
              <a:rPr lang="en-US" sz="1700" dirty="0"/>
              <a:t>Address and provide as many services as possible (medical/dental) on the day of service in the event the member does not return to your facility.</a:t>
            </a:r>
          </a:p>
        </p:txBody>
      </p:sp>
    </p:spTree>
    <p:extLst>
      <p:ext uri="{BB962C8B-B14F-4D97-AF65-F5344CB8AC3E}">
        <p14:creationId xmlns:p14="http://schemas.microsoft.com/office/powerpoint/2010/main" val="2135620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5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5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5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25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9"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txBox="1">
            <a:spLocks/>
          </p:cNvSpPr>
          <p:nvPr/>
        </p:nvSpPr>
        <p:spPr>
          <a:xfrm>
            <a:off x="685799" y="1549401"/>
            <a:ext cx="6619775" cy="2616200"/>
          </a:xfrm>
          <a:prstGeom prst="rect">
            <a:avLst/>
          </a:prstGeom>
        </p:spPr>
        <p:txBody>
          <a:bodyPr lIns="0" tIns="0" rIns="0" bIns="0" anchor="b" anchorCtr="0"/>
          <a:lstStyle>
            <a:lvl1pPr algn="l" defTabSz="914400" rtl="0" eaLnBrk="1" latinLnBrk="0" hangingPunct="1">
              <a:lnSpc>
                <a:spcPts val="4200"/>
              </a:lnSpc>
              <a:spcBef>
                <a:spcPct val="0"/>
              </a:spcBef>
              <a:buNone/>
              <a:defRPr sz="4000" kern="1200">
                <a:solidFill>
                  <a:srgbClr val="007E7A"/>
                </a:solidFill>
                <a:latin typeface="+mj-lt"/>
                <a:ea typeface="+mj-ea"/>
                <a:cs typeface="+mj-cs"/>
              </a:defRPr>
            </a:lvl1pPr>
          </a:lstStyle>
          <a:p>
            <a:pPr>
              <a:lnSpc>
                <a:spcPct val="100000"/>
              </a:lnSpc>
            </a:pPr>
            <a:r>
              <a:rPr lang="en-US" dirty="0"/>
              <a:t>Compassion</a:t>
            </a:r>
            <a:br>
              <a:rPr lang="en-US" dirty="0"/>
            </a:br>
            <a:r>
              <a:rPr lang="en-US" sz="2000" b="1" dirty="0">
                <a:solidFill>
                  <a:srgbClr val="6E6E6E"/>
                </a:solidFill>
              </a:rPr>
              <a:t>HELPING THE PATIENT “FEEL” YOUR COMPASSION</a:t>
            </a:r>
          </a:p>
        </p:txBody>
      </p:sp>
    </p:spTree>
    <p:extLst>
      <p:ext uri="{BB962C8B-B14F-4D97-AF65-F5344CB8AC3E}">
        <p14:creationId xmlns:p14="http://schemas.microsoft.com/office/powerpoint/2010/main" val="1916309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p:cNvSpPr txBox="1">
            <a:spLocks/>
          </p:cNvSpPr>
          <p:nvPr/>
        </p:nvSpPr>
        <p:spPr>
          <a:xfrm>
            <a:off x="457200" y="1597795"/>
            <a:ext cx="8423275" cy="440556"/>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solidFill>
                  <a:srgbClr val="007E7A"/>
                </a:solidFill>
              </a:rPr>
              <a:t>Compassion and respect core principles</a:t>
            </a:r>
          </a:p>
        </p:txBody>
      </p:sp>
      <p:sp>
        <p:nvSpPr>
          <p:cNvPr id="4" name="Slide Number Placeholder 4"/>
          <p:cNvSpPr>
            <a:spLocks noGrp="1"/>
          </p:cNvSpPr>
          <p:nvPr>
            <p:ph type="sldNum" sz="quarter" idx="4"/>
          </p:nvPr>
        </p:nvSpPr>
        <p:spPr>
          <a:xfrm>
            <a:off x="7924801" y="6400800"/>
            <a:ext cx="916502" cy="238125"/>
          </a:xfrm>
        </p:spPr>
        <p:txBody>
          <a:bodyPr/>
          <a:lstStyle/>
          <a:p>
            <a:fld id="{5D6A1D68-CA34-4E7F-99D4-0766B53ADE06}" type="slidenum">
              <a:rPr lang="en-US" smtClean="0"/>
              <a:pPr/>
              <a:t>22</a:t>
            </a:fld>
            <a:endParaRPr lang="en-US" dirty="0"/>
          </a:p>
        </p:txBody>
      </p:sp>
      <p:sp>
        <p:nvSpPr>
          <p:cNvPr id="5" name="Content Placeholder 6"/>
          <p:cNvSpPr txBox="1">
            <a:spLocks/>
          </p:cNvSpPr>
          <p:nvPr/>
        </p:nvSpPr>
        <p:spPr>
          <a:xfrm>
            <a:off x="1525870" y="2654300"/>
            <a:ext cx="4583295" cy="552449"/>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buClr>
                <a:srgbClr val="007E7A"/>
              </a:buClr>
            </a:pPr>
            <a:r>
              <a:rPr lang="en-US" sz="1900" b="1" dirty="0">
                <a:solidFill>
                  <a:srgbClr val="007E7A"/>
                </a:solidFill>
              </a:rPr>
              <a:t>Greet the patient </a:t>
            </a:r>
            <a:r>
              <a:rPr lang="en-US" sz="1900" dirty="0"/>
              <a:t>with respect and dignity.</a:t>
            </a:r>
          </a:p>
        </p:txBody>
      </p:sp>
      <p:sp>
        <p:nvSpPr>
          <p:cNvPr id="6" name="Content Placeholder 6"/>
          <p:cNvSpPr txBox="1">
            <a:spLocks/>
          </p:cNvSpPr>
          <p:nvPr/>
        </p:nvSpPr>
        <p:spPr>
          <a:xfrm>
            <a:off x="1525870" y="3423431"/>
            <a:ext cx="5889060" cy="1375594"/>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Aft>
                <a:spcPts val="1000"/>
              </a:spcAft>
              <a:buClr>
                <a:srgbClr val="007E7A"/>
              </a:buClr>
            </a:pPr>
            <a:r>
              <a:rPr lang="en-US" sz="1900" b="1" dirty="0">
                <a:solidFill>
                  <a:srgbClr val="007E7A"/>
                </a:solidFill>
              </a:rPr>
              <a:t>Identify their immediate need(s) </a:t>
            </a:r>
            <a:r>
              <a:rPr lang="en-US" sz="1900" dirty="0"/>
              <a:t>for medical care. </a:t>
            </a:r>
          </a:p>
          <a:p>
            <a:pPr lvl="0">
              <a:lnSpc>
                <a:spcPct val="100000"/>
              </a:lnSpc>
              <a:buClr>
                <a:srgbClr val="007E7A"/>
              </a:buClr>
            </a:pPr>
            <a:r>
              <a:rPr lang="en-US" sz="1900" b="1" dirty="0">
                <a:solidFill>
                  <a:srgbClr val="007E7A"/>
                </a:solidFill>
              </a:rPr>
              <a:t>Identify if this patient has special needs</a:t>
            </a:r>
            <a:r>
              <a:rPr lang="en-US" sz="1900" dirty="0"/>
              <a:t>, namely storage of personal belongings so that they feel secure and can focus on their health care.</a:t>
            </a: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319833" y="2410104"/>
            <a:ext cx="1152915" cy="795059"/>
          </a:xfrm>
          <a:prstGeom prst="rect">
            <a:avLst/>
          </a:prstGeom>
        </p:spPr>
      </p:pic>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319833" y="3724275"/>
            <a:ext cx="1122241" cy="773906"/>
          </a:xfrm>
          <a:prstGeom prst="rect">
            <a:avLst/>
          </a:prstGeom>
        </p:spPr>
      </p:pic>
      <p:sp>
        <p:nvSpPr>
          <p:cNvPr id="11" name="Title 2"/>
          <p:cNvSpPr>
            <a:spLocks noGrp="1"/>
          </p:cNvSpPr>
          <p:nvPr>
            <p:ph type="title"/>
          </p:nvPr>
        </p:nvSpPr>
        <p:spPr>
          <a:xfrm>
            <a:off x="457200" y="347472"/>
            <a:ext cx="6400800" cy="1005840"/>
          </a:xfrm>
        </p:spPr>
        <p:txBody>
          <a:bodyPr/>
          <a:lstStyle/>
          <a:p>
            <a:r>
              <a:rPr lang="en-US" sz="3400" dirty="0"/>
              <a:t>How Do You Treat Patients Experiencing Homelessness?</a:t>
            </a:r>
          </a:p>
        </p:txBody>
      </p:sp>
    </p:spTree>
    <p:extLst>
      <p:ext uri="{BB962C8B-B14F-4D97-AF65-F5344CB8AC3E}">
        <p14:creationId xmlns:p14="http://schemas.microsoft.com/office/powerpoint/2010/main" val="192007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347472"/>
            <a:ext cx="7431933" cy="897668"/>
          </a:xfrm>
        </p:spPr>
        <p:txBody>
          <a:bodyPr/>
          <a:lstStyle/>
          <a:p>
            <a:r>
              <a:rPr lang="en-US" sz="3400" dirty="0"/>
              <a:t>How Do You Treat Patients Experiencing Homelessness?</a:t>
            </a:r>
            <a:endParaRPr lang="en-US" sz="2000" dirty="0"/>
          </a:p>
        </p:txBody>
      </p:sp>
      <p:sp>
        <p:nvSpPr>
          <p:cNvPr id="8" name="Content Placeholder 6"/>
          <p:cNvSpPr txBox="1">
            <a:spLocks/>
          </p:cNvSpPr>
          <p:nvPr/>
        </p:nvSpPr>
        <p:spPr>
          <a:xfrm>
            <a:off x="1492249" y="2644416"/>
            <a:ext cx="6813552" cy="754422"/>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2400"/>
              </a:lnSpc>
              <a:buClr>
                <a:srgbClr val="007E7A"/>
              </a:buClr>
            </a:pPr>
            <a:r>
              <a:rPr lang="en-US" sz="1900" b="1" dirty="0">
                <a:solidFill>
                  <a:srgbClr val="007E7A"/>
                </a:solidFill>
              </a:rPr>
              <a:t>Quick Response.</a:t>
            </a:r>
            <a:r>
              <a:rPr lang="en-US" sz="1900" dirty="0">
                <a:solidFill>
                  <a:srgbClr val="007E7A"/>
                </a:solidFill>
              </a:rPr>
              <a:t> </a:t>
            </a:r>
            <a:r>
              <a:rPr lang="en-US" sz="1900" dirty="0"/>
              <a:t>Make an effort to immediately call the patient in for triage and services.</a:t>
            </a:r>
          </a:p>
        </p:txBody>
      </p:sp>
      <p:sp>
        <p:nvSpPr>
          <p:cNvPr id="4" name="Slide Number Placeholder 4"/>
          <p:cNvSpPr>
            <a:spLocks noGrp="1"/>
          </p:cNvSpPr>
          <p:nvPr>
            <p:ph type="sldNum" sz="quarter" idx="4"/>
          </p:nvPr>
        </p:nvSpPr>
        <p:spPr>
          <a:xfrm>
            <a:off x="7924801" y="6400800"/>
            <a:ext cx="916502" cy="238125"/>
          </a:xfrm>
        </p:spPr>
        <p:txBody>
          <a:bodyPr/>
          <a:lstStyle/>
          <a:p>
            <a:fld id="{5D6A1D68-CA34-4E7F-99D4-0766B53ADE06}" type="slidenum">
              <a:rPr lang="en-US" smtClean="0"/>
              <a:pPr/>
              <a:t>23</a:t>
            </a:fld>
            <a:endParaRPr lang="en-US" dirty="0"/>
          </a:p>
        </p:txBody>
      </p:sp>
      <p:sp>
        <p:nvSpPr>
          <p:cNvPr id="5" name="Content Placeholder 6"/>
          <p:cNvSpPr txBox="1">
            <a:spLocks/>
          </p:cNvSpPr>
          <p:nvPr/>
        </p:nvSpPr>
        <p:spPr>
          <a:xfrm>
            <a:off x="457200" y="1985187"/>
            <a:ext cx="8423275" cy="440556"/>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solidFill>
                  <a:srgbClr val="007E7A"/>
                </a:solidFill>
              </a:rPr>
              <a:t>Compassion and respect core principles</a:t>
            </a:r>
            <a:endParaRPr lang="en-US" sz="2200" dirty="0">
              <a:solidFill>
                <a:srgbClr val="007E7A"/>
              </a:solidFill>
            </a:endParaRPr>
          </a:p>
        </p:txBody>
      </p:sp>
      <p:sp>
        <p:nvSpPr>
          <p:cNvPr id="6" name="Content Placeholder 6"/>
          <p:cNvSpPr txBox="1">
            <a:spLocks/>
          </p:cNvSpPr>
          <p:nvPr/>
        </p:nvSpPr>
        <p:spPr>
          <a:xfrm>
            <a:off x="1492250" y="3770186"/>
            <a:ext cx="6813552" cy="941747"/>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2400"/>
              </a:lnSpc>
              <a:buClr>
                <a:srgbClr val="007E7A"/>
              </a:buClr>
            </a:pPr>
            <a:r>
              <a:rPr lang="en-US" sz="1900" b="1" dirty="0">
                <a:solidFill>
                  <a:srgbClr val="007E7A"/>
                </a:solidFill>
              </a:rPr>
              <a:t>Exam Room Interview.</a:t>
            </a:r>
            <a:r>
              <a:rPr lang="en-US" sz="1900" dirty="0">
                <a:solidFill>
                  <a:srgbClr val="007E7A"/>
                </a:solidFill>
              </a:rPr>
              <a:t> </a:t>
            </a:r>
            <a:r>
              <a:rPr lang="en-US" sz="1900" dirty="0"/>
              <a:t>In the security of the exam room, </a:t>
            </a:r>
            <a:br>
              <a:rPr lang="en-US" sz="1900" dirty="0"/>
            </a:br>
            <a:r>
              <a:rPr lang="en-US" sz="1900" dirty="0"/>
              <a:t>you should continue to ask the patient routine geo-mapping questions.</a:t>
            </a:r>
          </a:p>
        </p:txBody>
      </p:sp>
      <p:sp>
        <p:nvSpPr>
          <p:cNvPr id="7" name="Content Placeholder 6"/>
          <p:cNvSpPr txBox="1">
            <a:spLocks/>
          </p:cNvSpPr>
          <p:nvPr/>
        </p:nvSpPr>
        <p:spPr>
          <a:xfrm>
            <a:off x="1492250" y="5142151"/>
            <a:ext cx="6813552" cy="1143001"/>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2400"/>
              </a:lnSpc>
              <a:buClr>
                <a:srgbClr val="007E7A"/>
              </a:buClr>
            </a:pPr>
            <a:r>
              <a:rPr lang="en-US" sz="1900" b="1" dirty="0">
                <a:solidFill>
                  <a:srgbClr val="007E7A"/>
                </a:solidFill>
              </a:rPr>
              <a:t>Be Safe.</a:t>
            </a:r>
            <a:r>
              <a:rPr lang="en-US" sz="1900" dirty="0">
                <a:solidFill>
                  <a:srgbClr val="007E7A"/>
                </a:solidFill>
              </a:rPr>
              <a:t> </a:t>
            </a:r>
            <a:r>
              <a:rPr lang="en-US" sz="1900" dirty="0"/>
              <a:t>Due to possible mental health challenges, always use safety precautions. Possibly have two staff members present in </a:t>
            </a:r>
            <a:br>
              <a:rPr lang="en-US" sz="1900" dirty="0"/>
            </a:br>
            <a:r>
              <a:rPr lang="en-US" sz="1900" dirty="0"/>
              <a:t>the exam room. </a:t>
            </a:r>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537846" y="3651819"/>
            <a:ext cx="559641" cy="761306"/>
          </a:xfrm>
          <a:prstGeom prst="rect">
            <a:avLst/>
          </a:prstGeom>
        </p:spPr>
      </p:pic>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561283" y="5089780"/>
            <a:ext cx="652779" cy="730529"/>
          </a:xfrm>
          <a:prstGeom prst="rect">
            <a:avLst/>
          </a:prstGeom>
        </p:spPr>
      </p:pic>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452756" y="2644416"/>
            <a:ext cx="761306" cy="660878"/>
          </a:xfrm>
          <a:prstGeom prst="rect">
            <a:avLst/>
          </a:prstGeom>
        </p:spPr>
      </p:pic>
      <p:sp>
        <p:nvSpPr>
          <p:cNvPr id="2" name="Rectangle 1"/>
          <p:cNvSpPr/>
          <p:nvPr/>
        </p:nvSpPr>
        <p:spPr>
          <a:xfrm>
            <a:off x="477987" y="1341766"/>
            <a:ext cx="1413849" cy="338554"/>
          </a:xfrm>
          <a:prstGeom prst="rect">
            <a:avLst/>
          </a:prstGeom>
        </p:spPr>
        <p:txBody>
          <a:bodyPr wrap="none" lIns="0" tIns="0" rIns="0" bIns="0">
            <a:spAutoFit/>
          </a:bodyPr>
          <a:lstStyle/>
          <a:p>
            <a:r>
              <a:rPr lang="en-US" sz="2200" dirty="0">
                <a:solidFill>
                  <a:srgbClr val="007E7A"/>
                </a:solidFill>
              </a:rPr>
              <a:t>(continued)</a:t>
            </a:r>
          </a:p>
        </p:txBody>
      </p:sp>
    </p:spTree>
    <p:extLst>
      <p:ext uri="{BB962C8B-B14F-4D97-AF65-F5344CB8AC3E}">
        <p14:creationId xmlns:p14="http://schemas.microsoft.com/office/powerpoint/2010/main" val="1357521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a:t>Geo-Mapping the Patient</a:t>
            </a:r>
          </a:p>
        </p:txBody>
      </p:sp>
      <p:sp>
        <p:nvSpPr>
          <p:cNvPr id="8" name="Content Placeholder 6"/>
          <p:cNvSpPr txBox="1">
            <a:spLocks/>
          </p:cNvSpPr>
          <p:nvPr/>
        </p:nvSpPr>
        <p:spPr>
          <a:xfrm>
            <a:off x="1400174" y="2290763"/>
            <a:ext cx="6905625" cy="947737"/>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2400"/>
              </a:lnSpc>
              <a:buClr>
                <a:srgbClr val="007E7A"/>
              </a:buClr>
            </a:pPr>
            <a:r>
              <a:rPr lang="en-US" sz="1900" dirty="0"/>
              <a:t>Geo-mapping enables the provider office to locate and contact the patient for follow-up care, and to identify any risk associated with the patient’s current living conditions. </a:t>
            </a:r>
          </a:p>
          <a:p>
            <a:pPr lvl="0">
              <a:lnSpc>
                <a:spcPct val="100000"/>
              </a:lnSpc>
              <a:buClr>
                <a:srgbClr val="007E7A"/>
              </a:buClr>
            </a:pPr>
            <a:endParaRPr lang="en-US" sz="1900" dirty="0"/>
          </a:p>
        </p:txBody>
      </p:sp>
      <p:sp>
        <p:nvSpPr>
          <p:cNvPr id="4" name="Slide Number Placeholder 4"/>
          <p:cNvSpPr>
            <a:spLocks noGrp="1"/>
          </p:cNvSpPr>
          <p:nvPr>
            <p:ph type="sldNum" sz="quarter" idx="4"/>
          </p:nvPr>
        </p:nvSpPr>
        <p:spPr>
          <a:xfrm>
            <a:off x="7924801" y="6400800"/>
            <a:ext cx="916502" cy="238125"/>
          </a:xfrm>
        </p:spPr>
        <p:txBody>
          <a:bodyPr/>
          <a:lstStyle/>
          <a:p>
            <a:fld id="{5D6A1D68-CA34-4E7F-99D4-0766B53ADE06}" type="slidenum">
              <a:rPr lang="en-US" smtClean="0"/>
              <a:pPr/>
              <a:t>24</a:t>
            </a:fld>
            <a:endParaRPr lang="en-US" dirty="0"/>
          </a:p>
        </p:txBody>
      </p:sp>
      <p:sp>
        <p:nvSpPr>
          <p:cNvPr id="5" name="Content Placeholder 6"/>
          <p:cNvSpPr txBox="1">
            <a:spLocks/>
          </p:cNvSpPr>
          <p:nvPr/>
        </p:nvSpPr>
        <p:spPr>
          <a:xfrm>
            <a:off x="457200" y="1597795"/>
            <a:ext cx="8423275" cy="440556"/>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solidFill>
                  <a:srgbClr val="007E7A"/>
                </a:solidFill>
              </a:rPr>
              <a:t>Compassion and respect core principles</a:t>
            </a:r>
            <a:endParaRPr lang="en-US" sz="2200" dirty="0">
              <a:solidFill>
                <a:srgbClr val="007E7A"/>
              </a:solidFill>
            </a:endParaRPr>
          </a:p>
        </p:txBody>
      </p:sp>
      <p:sp>
        <p:nvSpPr>
          <p:cNvPr id="6" name="Content Placeholder 6"/>
          <p:cNvSpPr txBox="1">
            <a:spLocks/>
          </p:cNvSpPr>
          <p:nvPr/>
        </p:nvSpPr>
        <p:spPr>
          <a:xfrm>
            <a:off x="1400175" y="3562350"/>
            <a:ext cx="6905625" cy="2228850"/>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2400"/>
              </a:lnSpc>
              <a:buClr>
                <a:srgbClr val="007E7A"/>
              </a:buClr>
            </a:pPr>
            <a:r>
              <a:rPr lang="en-US" sz="1900" b="1" dirty="0">
                <a:solidFill>
                  <a:srgbClr val="007E7A"/>
                </a:solidFill>
              </a:rPr>
              <a:t>Sample questions are: </a:t>
            </a:r>
          </a:p>
          <a:p>
            <a:pPr marL="228600" lvl="2" indent="-228600">
              <a:lnSpc>
                <a:spcPts val="2400"/>
              </a:lnSpc>
              <a:buFont typeface="Arial" panose="020B0604020202020204" pitchFamily="34" charset="0"/>
              <a:buChar char="•"/>
            </a:pPr>
            <a:r>
              <a:rPr lang="en-US" sz="1900" dirty="0"/>
              <a:t>What is the best way to contact you? </a:t>
            </a:r>
          </a:p>
          <a:p>
            <a:pPr marL="228600" lvl="2" indent="-228600">
              <a:lnSpc>
                <a:spcPts val="2400"/>
              </a:lnSpc>
              <a:buFont typeface="Arial" panose="020B0604020202020204" pitchFamily="34" charset="0"/>
              <a:buChar char="•"/>
            </a:pPr>
            <a:r>
              <a:rPr lang="en-US" sz="1900" dirty="0"/>
              <a:t>What area of the city can we locate you?</a:t>
            </a:r>
          </a:p>
          <a:p>
            <a:pPr marL="228600" lvl="2" indent="-228600">
              <a:lnSpc>
                <a:spcPts val="2400"/>
              </a:lnSpc>
              <a:buFont typeface="Arial" panose="020B0604020202020204" pitchFamily="34" charset="0"/>
              <a:buChar char="•"/>
            </a:pPr>
            <a:r>
              <a:rPr lang="en-US" sz="1900" dirty="0"/>
              <a:t>Do you have a relative or friend that we can contact in order to reach you? </a:t>
            </a:r>
          </a:p>
          <a:p>
            <a:pPr marL="228600" lvl="2" indent="-228600">
              <a:lnSpc>
                <a:spcPts val="2400"/>
              </a:lnSpc>
              <a:buFont typeface="Arial" panose="020B0604020202020204" pitchFamily="34" charset="0"/>
              <a:buChar char="•"/>
            </a:pPr>
            <a:r>
              <a:rPr lang="en-US" sz="1900" dirty="0"/>
              <a:t>Where do you typically sleep at night? </a:t>
            </a:r>
          </a:p>
          <a:p>
            <a:pPr marL="228600" lvl="2" indent="-228600">
              <a:lnSpc>
                <a:spcPts val="2400"/>
              </a:lnSpc>
              <a:buFont typeface="Arial" panose="020B0604020202020204" pitchFamily="34" charset="0"/>
              <a:buChar char="•"/>
            </a:pPr>
            <a:r>
              <a:rPr lang="en-US" sz="1900" dirty="0"/>
              <a:t>Do you have a cell phone?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148" y="3653125"/>
            <a:ext cx="618710" cy="618710"/>
          </a:xfrm>
          <a:prstGeom prst="rect">
            <a:avLst/>
          </a:prstGeom>
        </p:spPr>
      </p:pic>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615950" y="2290762"/>
            <a:ext cx="455198" cy="719137"/>
          </a:xfrm>
          <a:prstGeom prst="rect">
            <a:avLst/>
          </a:prstGeom>
        </p:spPr>
      </p:pic>
    </p:spTree>
    <p:extLst>
      <p:ext uri="{BB962C8B-B14F-4D97-AF65-F5344CB8AC3E}">
        <p14:creationId xmlns:p14="http://schemas.microsoft.com/office/powerpoint/2010/main" val="3894534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a:t>Levels of Homelessness</a:t>
            </a:r>
          </a:p>
        </p:txBody>
      </p:sp>
      <p:sp>
        <p:nvSpPr>
          <p:cNvPr id="8" name="Content Placeholder 6"/>
          <p:cNvSpPr txBox="1">
            <a:spLocks/>
          </p:cNvSpPr>
          <p:nvPr/>
        </p:nvSpPr>
        <p:spPr>
          <a:xfrm>
            <a:off x="457200" y="2124075"/>
            <a:ext cx="3463047" cy="2686050"/>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nSpc>
                <a:spcPct val="100000"/>
              </a:lnSpc>
              <a:buClr>
                <a:srgbClr val="007E7A"/>
              </a:buClr>
              <a:buFont typeface="Arial" panose="020B0604020202020204" pitchFamily="34" charset="0"/>
              <a:buChar char="•"/>
            </a:pPr>
            <a:r>
              <a:rPr lang="en-US" sz="1900" dirty="0"/>
              <a:t>There are several social determinants that may define a homeless status. </a:t>
            </a:r>
          </a:p>
          <a:p>
            <a:pPr marL="228600" lvl="0" indent="-228600">
              <a:lnSpc>
                <a:spcPct val="100000"/>
              </a:lnSpc>
              <a:buClr>
                <a:srgbClr val="007E7A"/>
              </a:buClr>
              <a:buFont typeface="Arial" panose="020B0604020202020204" pitchFamily="34" charset="0"/>
              <a:buChar char="•"/>
            </a:pPr>
            <a:r>
              <a:rPr lang="en-US" sz="1900" dirty="0"/>
              <a:t>In 2017, the number of people experiencing homelessness living in vehicles increased 143 percent.</a:t>
            </a:r>
          </a:p>
        </p:txBody>
      </p:sp>
      <p:sp>
        <p:nvSpPr>
          <p:cNvPr id="5" name="Slide Number Placeholder 4"/>
          <p:cNvSpPr>
            <a:spLocks noGrp="1"/>
          </p:cNvSpPr>
          <p:nvPr>
            <p:ph type="sldNum" sz="quarter" idx="4"/>
          </p:nvPr>
        </p:nvSpPr>
        <p:spPr>
          <a:xfrm>
            <a:off x="7924801" y="6400800"/>
            <a:ext cx="916502" cy="238125"/>
          </a:xfrm>
        </p:spPr>
        <p:txBody>
          <a:bodyPr/>
          <a:lstStyle/>
          <a:p>
            <a:fld id="{5D6A1D68-CA34-4E7F-99D4-0766B53ADE06}" type="slidenum">
              <a:rPr lang="en-US" smtClean="0"/>
              <a:pPr/>
              <a:t>25</a:t>
            </a:fld>
            <a:endParaRPr lang="en-US" dirty="0"/>
          </a:p>
        </p:txBody>
      </p:sp>
      <p:sp>
        <p:nvSpPr>
          <p:cNvPr id="6" name="Content Placeholder 6"/>
          <p:cNvSpPr txBox="1">
            <a:spLocks/>
          </p:cNvSpPr>
          <p:nvPr/>
        </p:nvSpPr>
        <p:spPr>
          <a:xfrm>
            <a:off x="457200" y="1597795"/>
            <a:ext cx="8423275" cy="440556"/>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solidFill>
                  <a:srgbClr val="007E7A"/>
                </a:solidFill>
              </a:rPr>
              <a:t>Compassion and respect core principles</a:t>
            </a:r>
            <a:endParaRPr lang="en-US" sz="2200" dirty="0">
              <a:solidFill>
                <a:srgbClr val="007E7A"/>
              </a:solidFill>
            </a:endParaRP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488570" y="1786321"/>
            <a:ext cx="6391905" cy="4565841"/>
          </a:xfrm>
          <a:prstGeom prst="rect">
            <a:avLst/>
          </a:prstGeom>
        </p:spPr>
      </p:pic>
    </p:spTree>
    <p:extLst>
      <p:ext uri="{BB962C8B-B14F-4D97-AF65-F5344CB8AC3E}">
        <p14:creationId xmlns:p14="http://schemas.microsoft.com/office/powerpoint/2010/main" val="2304358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6B0264-758A-404C-8D8D-CAF51E8A7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0870" y="1498379"/>
            <a:ext cx="4254380" cy="4035270"/>
          </a:xfrm>
          <a:prstGeom prst="rect">
            <a:avLst/>
          </a:prstGeom>
        </p:spPr>
      </p:pic>
      <p:sp>
        <p:nvSpPr>
          <p:cNvPr id="5" name="Slide Number Placeholder 4"/>
          <p:cNvSpPr>
            <a:spLocks noGrp="1"/>
          </p:cNvSpPr>
          <p:nvPr>
            <p:ph type="sldNum" sz="quarter" idx="4"/>
          </p:nvPr>
        </p:nvSpPr>
        <p:spPr/>
        <p:txBody>
          <a:bodyPr/>
          <a:lstStyle/>
          <a:p>
            <a:fld id="{5D6A1D68-CA34-4E7F-99D4-0766B53ADE06}" type="slidenum">
              <a:rPr lang="en-US" smtClean="0"/>
              <a:pPr/>
              <a:t>26</a:t>
            </a:fld>
            <a:endParaRPr lang="en-US" dirty="0"/>
          </a:p>
        </p:txBody>
      </p:sp>
      <p:sp>
        <p:nvSpPr>
          <p:cNvPr id="6" name="Title 2"/>
          <p:cNvSpPr>
            <a:spLocks noGrp="1"/>
          </p:cNvSpPr>
          <p:nvPr>
            <p:ph type="title"/>
          </p:nvPr>
        </p:nvSpPr>
        <p:spPr>
          <a:xfrm>
            <a:off x="457200" y="347472"/>
            <a:ext cx="6400800" cy="1005840"/>
          </a:xfrm>
        </p:spPr>
        <p:txBody>
          <a:bodyPr/>
          <a:lstStyle/>
          <a:p>
            <a:r>
              <a:rPr lang="en-US" dirty="0"/>
              <a:t>There are three types of homelessness:</a:t>
            </a:r>
          </a:p>
        </p:txBody>
      </p:sp>
      <p:sp>
        <p:nvSpPr>
          <p:cNvPr id="7" name="Content Placeholder 6"/>
          <p:cNvSpPr txBox="1">
            <a:spLocks/>
          </p:cNvSpPr>
          <p:nvPr/>
        </p:nvSpPr>
        <p:spPr>
          <a:xfrm>
            <a:off x="457200" y="1606549"/>
            <a:ext cx="4065373" cy="4648335"/>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lvl="0" indent="-233363">
              <a:lnSpc>
                <a:spcPct val="100000"/>
              </a:lnSpc>
              <a:buClr>
                <a:srgbClr val="007E7A"/>
              </a:buClr>
              <a:buSzPct val="100000"/>
              <a:buFont typeface="Arial" panose="020B0604020202020204" pitchFamily="34" charset="0"/>
              <a:buChar char="•"/>
            </a:pPr>
            <a:r>
              <a:rPr lang="en-US" sz="1900" b="1" dirty="0">
                <a:solidFill>
                  <a:srgbClr val="007E7A"/>
                </a:solidFill>
              </a:rPr>
              <a:t>The transitionally homeless</a:t>
            </a:r>
            <a:r>
              <a:rPr lang="en-US" sz="1900" dirty="0">
                <a:solidFill>
                  <a:srgbClr val="007E7A"/>
                </a:solidFill>
              </a:rPr>
              <a:t> </a:t>
            </a:r>
            <a:r>
              <a:rPr lang="en-US" sz="1900" dirty="0"/>
              <a:t>make up a staggering 80% of the homeless population. </a:t>
            </a:r>
          </a:p>
          <a:p>
            <a:pPr marL="233363" lvl="0" indent="-233363">
              <a:lnSpc>
                <a:spcPct val="100000"/>
              </a:lnSpc>
              <a:buClr>
                <a:srgbClr val="007E7A"/>
              </a:buClr>
              <a:buSzPct val="100000"/>
              <a:buFont typeface="Arial" panose="020B0604020202020204" pitchFamily="34" charset="0"/>
              <a:buChar char="•"/>
            </a:pPr>
            <a:r>
              <a:rPr lang="en-US" sz="1900" dirty="0"/>
              <a:t>People who are </a:t>
            </a:r>
            <a:r>
              <a:rPr lang="en-US" sz="1900" b="1" dirty="0">
                <a:solidFill>
                  <a:srgbClr val="007E7A"/>
                </a:solidFill>
              </a:rPr>
              <a:t>episodically homeless</a:t>
            </a:r>
            <a:r>
              <a:rPr lang="en-US" sz="1900" dirty="0"/>
              <a:t> account for 10–15% </a:t>
            </a:r>
            <a:br>
              <a:rPr lang="en-US" sz="1900" dirty="0"/>
            </a:br>
            <a:r>
              <a:rPr lang="en-US" sz="1900" dirty="0"/>
              <a:t>of the homeless population. </a:t>
            </a:r>
          </a:p>
          <a:p>
            <a:pPr marL="233363" lvl="0" indent="-233363">
              <a:lnSpc>
                <a:spcPct val="100000"/>
              </a:lnSpc>
              <a:buClr>
                <a:srgbClr val="007E7A"/>
              </a:buClr>
              <a:buSzPct val="100000"/>
              <a:buFont typeface="Arial" panose="020B0604020202020204" pitchFamily="34" charset="0"/>
              <a:buChar char="•"/>
            </a:pPr>
            <a:r>
              <a:rPr lang="en-US" sz="1900" dirty="0"/>
              <a:t>We estimate the number of </a:t>
            </a:r>
            <a:br>
              <a:rPr lang="en-US" sz="1900" dirty="0"/>
            </a:br>
            <a:r>
              <a:rPr lang="en-US" sz="1900" dirty="0"/>
              <a:t>long-term, </a:t>
            </a:r>
            <a:r>
              <a:rPr lang="en-US" sz="1900" b="1" dirty="0">
                <a:solidFill>
                  <a:srgbClr val="007E7A"/>
                </a:solidFill>
              </a:rPr>
              <a:t>chronically homeless people</a:t>
            </a:r>
            <a:r>
              <a:rPr lang="en-US" sz="1900" dirty="0"/>
              <a:t>, who have spent more than a year on the streets, is as little as 5% of the entire homeless population. </a:t>
            </a:r>
          </a:p>
        </p:txBody>
      </p:sp>
      <p:sp>
        <p:nvSpPr>
          <p:cNvPr id="8" name="Slide Number Placeholder 4"/>
          <p:cNvSpPr txBox="1">
            <a:spLocks/>
          </p:cNvSpPr>
          <p:nvPr/>
        </p:nvSpPr>
        <p:spPr>
          <a:xfrm>
            <a:off x="7924801" y="6400800"/>
            <a:ext cx="916502" cy="238125"/>
          </a:xfrm>
          <a:prstGeom prst="rect">
            <a:avLst/>
          </a:prstGeom>
        </p:spPr>
        <p:txBody>
          <a:bodyPr lIns="0" tIns="0" rIns="0" bIns="0" anchor="b" anchorCtr="0"/>
          <a:lstStyle>
            <a:defPPr>
              <a:defRPr lang="en-US"/>
            </a:defPPr>
            <a:lvl1pPr marL="0" algn="r" defTabSz="914400" rtl="0" eaLnBrk="1" latinLnBrk="0" hangingPunct="1">
              <a:defRPr sz="1000" kern="1200">
                <a:solidFill>
                  <a:srgbClr val="6E6E6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6A1D68-CA34-4E7F-99D4-0766B53ADE06}" type="slidenum">
              <a:rPr lang="en-US" smtClean="0"/>
              <a:pPr/>
              <a:t>26</a:t>
            </a:fld>
            <a:endParaRPr lang="en-US" dirty="0"/>
          </a:p>
        </p:txBody>
      </p:sp>
    </p:spTree>
    <p:extLst>
      <p:ext uri="{BB962C8B-B14F-4D97-AF65-F5344CB8AC3E}">
        <p14:creationId xmlns:p14="http://schemas.microsoft.com/office/powerpoint/2010/main" val="1991216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347472"/>
            <a:ext cx="6731540" cy="1005840"/>
          </a:xfrm>
        </p:spPr>
        <p:txBody>
          <a:bodyPr/>
          <a:lstStyle/>
          <a:p>
            <a:r>
              <a:rPr lang="en-US" sz="3400" dirty="0"/>
              <a:t>Delivering Exceptional and Compassionate Customer Service</a:t>
            </a:r>
          </a:p>
        </p:txBody>
      </p:sp>
      <p:sp>
        <p:nvSpPr>
          <p:cNvPr id="15" name="Content Placeholder 6"/>
          <p:cNvSpPr txBox="1">
            <a:spLocks/>
          </p:cNvSpPr>
          <p:nvPr/>
        </p:nvSpPr>
        <p:spPr>
          <a:xfrm>
            <a:off x="457200" y="1597795"/>
            <a:ext cx="8423275" cy="812030"/>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solidFill>
                  <a:srgbClr val="007E7A"/>
                </a:solidFill>
              </a:rPr>
              <a:t>What attitudes should you exhibit in order to assist in providing good service?</a:t>
            </a:r>
          </a:p>
        </p:txBody>
      </p:sp>
      <p:sp>
        <p:nvSpPr>
          <p:cNvPr id="16" name="Slide Number Placeholder 4"/>
          <p:cNvSpPr>
            <a:spLocks noGrp="1"/>
          </p:cNvSpPr>
          <p:nvPr>
            <p:ph type="sldNum" sz="quarter" idx="4"/>
          </p:nvPr>
        </p:nvSpPr>
        <p:spPr>
          <a:xfrm>
            <a:off x="7924801" y="6400800"/>
            <a:ext cx="916502" cy="238125"/>
          </a:xfrm>
        </p:spPr>
        <p:txBody>
          <a:bodyPr/>
          <a:lstStyle/>
          <a:p>
            <a:fld id="{5D6A1D68-CA34-4E7F-99D4-0766B53ADE06}" type="slidenum">
              <a:rPr lang="en-US" smtClean="0"/>
              <a:pPr/>
              <a:t>27</a:t>
            </a:fld>
            <a:endParaRPr lang="en-US" dirty="0"/>
          </a:p>
        </p:txBody>
      </p:sp>
      <p:sp>
        <p:nvSpPr>
          <p:cNvPr id="17" name="Rectangle 16"/>
          <p:cNvSpPr/>
          <p:nvPr/>
        </p:nvSpPr>
        <p:spPr>
          <a:xfrm>
            <a:off x="2098408" y="2654300"/>
            <a:ext cx="5635892" cy="2051844"/>
          </a:xfrm>
          <a:prstGeom prst="rect">
            <a:avLst/>
          </a:prstGeom>
        </p:spPr>
        <p:txBody>
          <a:bodyPr wrap="square" lIns="0" tIns="0" rIns="0" bIns="0">
            <a:spAutoFit/>
          </a:bodyPr>
          <a:lstStyle/>
          <a:p>
            <a:pPr marL="233363" lvl="0" indent="-233363">
              <a:lnSpc>
                <a:spcPts val="2400"/>
              </a:lnSpc>
              <a:spcAft>
                <a:spcPts val="1000"/>
              </a:spcAft>
              <a:buClr>
                <a:srgbClr val="007E7A"/>
              </a:buClr>
              <a:buFont typeface="Arial" panose="020B0604020202020204" pitchFamily="34" charset="0"/>
              <a:buChar char="•"/>
            </a:pPr>
            <a:r>
              <a:rPr lang="en-US" sz="1900" dirty="0"/>
              <a:t>Enjoy helping people.</a:t>
            </a:r>
          </a:p>
          <a:p>
            <a:pPr marL="233363" lvl="0" indent="-233363">
              <a:lnSpc>
                <a:spcPts val="2400"/>
              </a:lnSpc>
              <a:spcAft>
                <a:spcPts val="1000"/>
              </a:spcAft>
              <a:buClr>
                <a:srgbClr val="007E7A"/>
              </a:buClr>
              <a:buFont typeface="Arial" panose="020B0604020202020204" pitchFamily="34" charset="0"/>
              <a:buChar char="•"/>
            </a:pPr>
            <a:r>
              <a:rPr lang="en-US" sz="1900" dirty="0"/>
              <a:t>Handle people well.</a:t>
            </a:r>
          </a:p>
          <a:p>
            <a:pPr marL="233363" lvl="0" indent="-233363">
              <a:lnSpc>
                <a:spcPts val="2400"/>
              </a:lnSpc>
              <a:spcAft>
                <a:spcPts val="1000"/>
              </a:spcAft>
              <a:buClr>
                <a:srgbClr val="007E7A"/>
              </a:buClr>
              <a:buFont typeface="Arial" panose="020B0604020202020204" pitchFamily="34" charset="0"/>
              <a:buChar char="•"/>
            </a:pPr>
            <a:r>
              <a:rPr lang="en-US" sz="1900" dirty="0"/>
              <a:t>Care for your customers.</a:t>
            </a:r>
          </a:p>
          <a:p>
            <a:pPr marL="233363" lvl="0" indent="-233363">
              <a:lnSpc>
                <a:spcPts val="2400"/>
              </a:lnSpc>
              <a:spcAft>
                <a:spcPts val="1000"/>
              </a:spcAft>
              <a:buClr>
                <a:srgbClr val="007E7A"/>
              </a:buClr>
              <a:buFont typeface="Arial" panose="020B0604020202020204" pitchFamily="34" charset="0"/>
              <a:buChar char="•"/>
            </a:pPr>
            <a:r>
              <a:rPr lang="en-US" sz="1900" dirty="0"/>
              <a:t>Give fair and equal treatment to all.</a:t>
            </a:r>
          </a:p>
          <a:p>
            <a:pPr marL="233363" lvl="0" indent="-233363">
              <a:lnSpc>
                <a:spcPts val="2400"/>
              </a:lnSpc>
              <a:spcAft>
                <a:spcPts val="1000"/>
              </a:spcAft>
              <a:buClr>
                <a:srgbClr val="007E7A"/>
              </a:buClr>
              <a:buFont typeface="Arial" panose="020B0604020202020204" pitchFamily="34" charset="0"/>
              <a:buChar char="•"/>
            </a:pPr>
            <a:r>
              <a:rPr lang="en-US" sz="1900" dirty="0"/>
              <a:t>Be understanding of people with special needs.</a:t>
            </a:r>
          </a:p>
        </p:txBody>
      </p:sp>
      <p:pic>
        <p:nvPicPr>
          <p:cNvPr id="19" name="Picture 18"/>
          <p:cNvPicPr/>
          <p:nvPr/>
        </p:nvPicPr>
        <p:blipFill>
          <a:blip r:embed="rId2">
            <a:extLst>
              <a:ext uri="{28A0092B-C50C-407E-A947-70E740481C1C}">
                <a14:useLocalDpi xmlns:a14="http://schemas.microsoft.com/office/drawing/2010/main" val="0"/>
              </a:ext>
            </a:extLst>
          </a:blip>
          <a:stretch>
            <a:fillRect/>
          </a:stretch>
        </p:blipFill>
        <p:spPr>
          <a:xfrm>
            <a:off x="203835" y="3026966"/>
            <a:ext cx="1894573" cy="1306512"/>
          </a:xfrm>
          <a:prstGeom prst="rect">
            <a:avLst/>
          </a:prstGeom>
        </p:spPr>
      </p:pic>
    </p:spTree>
    <p:extLst>
      <p:ext uri="{BB962C8B-B14F-4D97-AF65-F5344CB8AC3E}">
        <p14:creationId xmlns:p14="http://schemas.microsoft.com/office/powerpoint/2010/main" val="3214091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347472"/>
            <a:ext cx="7383294" cy="1005840"/>
          </a:xfrm>
        </p:spPr>
        <p:txBody>
          <a:bodyPr/>
          <a:lstStyle/>
          <a:p>
            <a:r>
              <a:rPr lang="en-US" sz="3400" dirty="0"/>
              <a:t>Compassionate Customer </a:t>
            </a:r>
            <a:br>
              <a:rPr lang="en-US" sz="3400" dirty="0"/>
            </a:br>
            <a:r>
              <a:rPr lang="en-US" sz="3400" dirty="0"/>
              <a:t>Service: “</a:t>
            </a:r>
            <a:r>
              <a:rPr lang="en-US" sz="3400" i="1" dirty="0"/>
              <a:t>Every Time, Every Patient!”  </a:t>
            </a:r>
            <a:endParaRPr lang="en-US" sz="3400" dirty="0"/>
          </a:p>
        </p:txBody>
      </p:sp>
      <p:sp>
        <p:nvSpPr>
          <p:cNvPr id="5" name="Content Placeholder 6"/>
          <p:cNvSpPr txBox="1">
            <a:spLocks/>
          </p:cNvSpPr>
          <p:nvPr/>
        </p:nvSpPr>
        <p:spPr>
          <a:xfrm>
            <a:off x="457200" y="1597795"/>
            <a:ext cx="5124450" cy="3426592"/>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lvl="0" indent="-233363">
              <a:lnSpc>
                <a:spcPct val="100000"/>
              </a:lnSpc>
              <a:buClr>
                <a:srgbClr val="007E7A"/>
              </a:buClr>
              <a:buFont typeface="Arial" panose="020B0604020202020204" pitchFamily="34" charset="0"/>
              <a:buChar char="•"/>
            </a:pPr>
            <a:r>
              <a:rPr lang="en-US" sz="1900" b="1" dirty="0">
                <a:solidFill>
                  <a:srgbClr val="007E7A"/>
                </a:solidFill>
              </a:rPr>
              <a:t>Compassionate culture and atmosphere </a:t>
            </a:r>
            <a:r>
              <a:rPr lang="en-US" sz="1900" dirty="0"/>
              <a:t>– Consistently show patients you are concerned about their welfare</a:t>
            </a:r>
            <a:r>
              <a:rPr lang="en-US" sz="1900" b="1" dirty="0"/>
              <a:t> </a:t>
            </a:r>
            <a:r>
              <a:rPr lang="en-US" sz="1900" dirty="0"/>
              <a:t>every time. </a:t>
            </a:r>
          </a:p>
          <a:p>
            <a:pPr marL="233363" lvl="0" indent="-233363">
              <a:lnSpc>
                <a:spcPct val="100000"/>
              </a:lnSpc>
              <a:buClr>
                <a:srgbClr val="007E7A"/>
              </a:buClr>
              <a:buFont typeface="Arial" panose="020B0604020202020204" pitchFamily="34" charset="0"/>
              <a:buChar char="•"/>
            </a:pPr>
            <a:r>
              <a:rPr lang="en-US" sz="1900" b="1" dirty="0">
                <a:solidFill>
                  <a:srgbClr val="007E7A"/>
                </a:solidFill>
              </a:rPr>
              <a:t>Body language </a:t>
            </a:r>
            <a:r>
              <a:rPr lang="en-US" sz="1900" dirty="0"/>
              <a:t>– Sends a multitude of signals to our patients. </a:t>
            </a:r>
          </a:p>
          <a:p>
            <a:pPr marL="233363" lvl="0" indent="-233363">
              <a:lnSpc>
                <a:spcPct val="100000"/>
              </a:lnSpc>
              <a:buClr>
                <a:srgbClr val="007E7A"/>
              </a:buClr>
              <a:buFont typeface="Arial" panose="020B0604020202020204" pitchFamily="34" charset="0"/>
              <a:buChar char="•"/>
            </a:pPr>
            <a:r>
              <a:rPr lang="en-US" sz="1900" b="1" dirty="0">
                <a:solidFill>
                  <a:srgbClr val="007E7A"/>
                </a:solidFill>
              </a:rPr>
              <a:t>Listening skills </a:t>
            </a:r>
            <a:r>
              <a:rPr lang="en-US" sz="1900" dirty="0"/>
              <a:t>– Talk less and listen more.</a:t>
            </a:r>
          </a:p>
          <a:p>
            <a:pPr marL="233363" lvl="0" indent="-233363">
              <a:lnSpc>
                <a:spcPct val="100000"/>
              </a:lnSpc>
              <a:buClr>
                <a:srgbClr val="007E7A"/>
              </a:buClr>
              <a:buFont typeface="Arial" panose="020B0604020202020204" pitchFamily="34" charset="0"/>
              <a:buChar char="•"/>
            </a:pPr>
            <a:r>
              <a:rPr lang="en-US" sz="1900" b="1" dirty="0">
                <a:solidFill>
                  <a:srgbClr val="007E7A"/>
                </a:solidFill>
              </a:rPr>
              <a:t>Be unbiased </a:t>
            </a:r>
            <a:r>
              <a:rPr lang="en-US" sz="1900" dirty="0"/>
              <a:t>– Treat everyone with dignity and respect. </a:t>
            </a:r>
          </a:p>
        </p:txBody>
      </p:sp>
      <p:sp>
        <p:nvSpPr>
          <p:cNvPr id="6" name="Slide Number Placeholder 4"/>
          <p:cNvSpPr>
            <a:spLocks noGrp="1"/>
          </p:cNvSpPr>
          <p:nvPr>
            <p:ph type="sldNum" sz="quarter" idx="4"/>
          </p:nvPr>
        </p:nvSpPr>
        <p:spPr>
          <a:xfrm>
            <a:off x="7924801" y="6400800"/>
            <a:ext cx="916502" cy="238125"/>
          </a:xfrm>
        </p:spPr>
        <p:txBody>
          <a:bodyPr/>
          <a:lstStyle/>
          <a:p>
            <a:fld id="{5D6A1D68-CA34-4E7F-99D4-0766B53ADE06}" type="slidenum">
              <a:rPr lang="en-US" smtClean="0"/>
              <a:pPr/>
              <a:t>28</a:t>
            </a:fld>
            <a:endParaRPr lang="en-US"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5422265" y="2228800"/>
            <a:ext cx="4004310" cy="3449955"/>
          </a:xfrm>
          <a:prstGeom prst="rect">
            <a:avLst/>
          </a:prstGeom>
        </p:spPr>
      </p:pic>
    </p:spTree>
    <p:extLst>
      <p:ext uri="{BB962C8B-B14F-4D97-AF65-F5344CB8AC3E}">
        <p14:creationId xmlns:p14="http://schemas.microsoft.com/office/powerpoint/2010/main" val="3155965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3400" dirty="0"/>
              <a:t>The Front Desk Behavior</a:t>
            </a:r>
          </a:p>
        </p:txBody>
      </p:sp>
      <p:sp>
        <p:nvSpPr>
          <p:cNvPr id="4" name="Content Placeholder 6"/>
          <p:cNvSpPr txBox="1">
            <a:spLocks/>
          </p:cNvSpPr>
          <p:nvPr/>
        </p:nvSpPr>
        <p:spPr>
          <a:xfrm>
            <a:off x="457200" y="1145406"/>
            <a:ext cx="8423275" cy="788170"/>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solidFill>
                  <a:srgbClr val="007E7A"/>
                </a:solidFill>
              </a:rPr>
              <a:t>The </a:t>
            </a:r>
            <a:r>
              <a:rPr lang="en-AU" sz="2200" b="1" dirty="0">
                <a:solidFill>
                  <a:srgbClr val="007E7A"/>
                </a:solidFill>
              </a:rPr>
              <a:t>purpose is to create and maintain a welcoming environment – how can you achieve this?</a:t>
            </a:r>
            <a:endParaRPr lang="en-US" sz="2200" dirty="0"/>
          </a:p>
        </p:txBody>
      </p:sp>
      <p:sp>
        <p:nvSpPr>
          <p:cNvPr id="6" name="Slide Number Placeholder 4"/>
          <p:cNvSpPr>
            <a:spLocks noGrp="1"/>
          </p:cNvSpPr>
          <p:nvPr>
            <p:ph type="sldNum" sz="quarter" idx="4"/>
          </p:nvPr>
        </p:nvSpPr>
        <p:spPr>
          <a:xfrm>
            <a:off x="7924801" y="6400800"/>
            <a:ext cx="916502" cy="238125"/>
          </a:xfrm>
        </p:spPr>
        <p:txBody>
          <a:bodyPr/>
          <a:lstStyle/>
          <a:p>
            <a:fld id="{5D6A1D68-CA34-4E7F-99D4-0766B53ADE06}" type="slidenum">
              <a:rPr lang="en-US" smtClean="0"/>
              <a:pPr/>
              <a:t>29</a:t>
            </a:fld>
            <a:endParaRPr lang="en-US" dirty="0"/>
          </a:p>
        </p:txBody>
      </p:sp>
      <p:sp>
        <p:nvSpPr>
          <p:cNvPr id="7" name="Content Placeholder 6"/>
          <p:cNvSpPr txBox="1">
            <a:spLocks/>
          </p:cNvSpPr>
          <p:nvPr/>
        </p:nvSpPr>
        <p:spPr>
          <a:xfrm>
            <a:off x="5264150" y="2290763"/>
            <a:ext cx="3571874" cy="2817811"/>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2400"/>
              </a:lnSpc>
              <a:spcAft>
                <a:spcPts val="3000"/>
              </a:spcAft>
              <a:buClr>
                <a:srgbClr val="007E7A"/>
              </a:buClr>
            </a:pPr>
            <a:r>
              <a:rPr lang="en-US" sz="1900" dirty="0"/>
              <a:t>Tell them your name.</a:t>
            </a:r>
          </a:p>
          <a:p>
            <a:pPr lvl="0">
              <a:lnSpc>
                <a:spcPts val="2400"/>
              </a:lnSpc>
              <a:spcAft>
                <a:spcPts val="3000"/>
              </a:spcAft>
              <a:buClr>
                <a:srgbClr val="007E7A"/>
              </a:buClr>
            </a:pPr>
            <a:r>
              <a:rPr lang="en-US" sz="1900" dirty="0"/>
              <a:t>Ask how you can help.</a:t>
            </a:r>
          </a:p>
          <a:p>
            <a:pPr lvl="0">
              <a:lnSpc>
                <a:spcPts val="2400"/>
              </a:lnSpc>
              <a:spcAft>
                <a:spcPts val="3000"/>
              </a:spcAft>
              <a:buClr>
                <a:srgbClr val="007E7A"/>
              </a:buClr>
            </a:pPr>
            <a:r>
              <a:rPr lang="en-US" sz="1900" dirty="0"/>
              <a:t>Give the customer your full attention; avoid other distractions, such as telephone and coworkers.</a:t>
            </a:r>
          </a:p>
          <a:p>
            <a:pPr lvl="0">
              <a:lnSpc>
                <a:spcPts val="2400"/>
              </a:lnSpc>
              <a:spcAft>
                <a:spcPts val="3000"/>
              </a:spcAft>
              <a:buClr>
                <a:srgbClr val="007E7A"/>
              </a:buClr>
            </a:pPr>
            <a:r>
              <a:rPr lang="en-US" sz="1900" dirty="0"/>
              <a:t>Always be polite and courteous. </a:t>
            </a:r>
          </a:p>
          <a:p>
            <a:pPr lvl="0">
              <a:lnSpc>
                <a:spcPct val="100000"/>
              </a:lnSpc>
              <a:spcAft>
                <a:spcPts val="3000"/>
              </a:spcAft>
              <a:buClr>
                <a:srgbClr val="007E7A"/>
              </a:buClr>
            </a:pPr>
            <a:endParaRPr lang="en-US" sz="2200" dirty="0"/>
          </a:p>
        </p:txBody>
      </p:sp>
      <p:sp>
        <p:nvSpPr>
          <p:cNvPr id="8" name="Content Placeholder 6"/>
          <p:cNvSpPr txBox="1">
            <a:spLocks/>
          </p:cNvSpPr>
          <p:nvPr/>
        </p:nvSpPr>
        <p:spPr>
          <a:xfrm>
            <a:off x="990600" y="2285664"/>
            <a:ext cx="3317876" cy="2822911"/>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2400"/>
              </a:lnSpc>
              <a:spcAft>
                <a:spcPts val="3000"/>
              </a:spcAft>
              <a:buClr>
                <a:srgbClr val="007E7A"/>
              </a:buClr>
            </a:pPr>
            <a:r>
              <a:rPr lang="en-US" sz="1900" dirty="0"/>
              <a:t>Enjoy helping people.</a:t>
            </a:r>
          </a:p>
          <a:p>
            <a:pPr lvl="0">
              <a:lnSpc>
                <a:spcPts val="2400"/>
              </a:lnSpc>
              <a:spcAft>
                <a:spcPts val="3000"/>
              </a:spcAft>
              <a:buClr>
                <a:srgbClr val="007E7A"/>
              </a:buClr>
            </a:pPr>
            <a:r>
              <a:rPr lang="en-US" sz="1900" dirty="0"/>
              <a:t>Be attentive; acknowledge a person as soon as they appear, even if you’re busy.</a:t>
            </a:r>
          </a:p>
          <a:p>
            <a:pPr lvl="0">
              <a:lnSpc>
                <a:spcPts val="2400"/>
              </a:lnSpc>
              <a:spcAft>
                <a:spcPts val="3000"/>
              </a:spcAft>
              <a:buClr>
                <a:srgbClr val="007E7A"/>
              </a:buClr>
            </a:pPr>
            <a:r>
              <a:rPr lang="en-US" sz="1900" dirty="0"/>
              <a:t>SMILE!</a:t>
            </a:r>
          </a:p>
          <a:p>
            <a:pPr lvl="0">
              <a:lnSpc>
                <a:spcPts val="2400"/>
              </a:lnSpc>
              <a:spcAft>
                <a:spcPts val="3000"/>
              </a:spcAft>
              <a:buClr>
                <a:srgbClr val="007E7A"/>
              </a:buClr>
            </a:pPr>
            <a:r>
              <a:rPr lang="en-US" sz="1900" dirty="0"/>
              <a:t>Establish and maintain eye contact.</a:t>
            </a:r>
            <a:endParaRPr lang="en-US" sz="2200" dirty="0"/>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452438" y="2239448"/>
            <a:ext cx="366712" cy="375679"/>
          </a:xfrm>
          <a:prstGeom prst="rect">
            <a:avLst/>
          </a:prstGeom>
        </p:spPr>
      </p:pic>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447676" y="3101460"/>
            <a:ext cx="366712" cy="375679"/>
          </a:xfrm>
          <a:prstGeom prst="rect">
            <a:avLst/>
          </a:prstGeom>
        </p:spPr>
      </p:pic>
      <p:pic>
        <p:nvPicPr>
          <p:cNvPr id="12" name="Picture 11"/>
          <p:cNvPicPr/>
          <p:nvPr/>
        </p:nvPicPr>
        <p:blipFill>
          <a:blip r:embed="rId2">
            <a:extLst>
              <a:ext uri="{28A0092B-C50C-407E-A947-70E740481C1C}">
                <a14:useLocalDpi xmlns:a14="http://schemas.microsoft.com/office/drawing/2010/main" val="0"/>
              </a:ext>
            </a:extLst>
          </a:blip>
          <a:stretch>
            <a:fillRect/>
          </a:stretch>
        </p:blipFill>
        <p:spPr>
          <a:xfrm>
            <a:off x="447676" y="4482585"/>
            <a:ext cx="366712" cy="375679"/>
          </a:xfrm>
          <a:prstGeom prst="rect">
            <a:avLst/>
          </a:prstGeom>
        </p:spPr>
      </p:pic>
      <p:pic>
        <p:nvPicPr>
          <p:cNvPr id="13" name="Picture 12"/>
          <p:cNvPicPr/>
          <p:nvPr/>
        </p:nvPicPr>
        <p:blipFill>
          <a:blip r:embed="rId2">
            <a:extLst>
              <a:ext uri="{28A0092B-C50C-407E-A947-70E740481C1C}">
                <a14:useLocalDpi xmlns:a14="http://schemas.microsoft.com/office/drawing/2010/main" val="0"/>
              </a:ext>
            </a:extLst>
          </a:blip>
          <a:stretch>
            <a:fillRect/>
          </a:stretch>
        </p:blipFill>
        <p:spPr>
          <a:xfrm>
            <a:off x="447676" y="5349360"/>
            <a:ext cx="366712" cy="375679"/>
          </a:xfrm>
          <a:prstGeom prst="rect">
            <a:avLst/>
          </a:prstGeom>
        </p:spPr>
      </p:pic>
      <p:pic>
        <p:nvPicPr>
          <p:cNvPr id="15" name="Picture 14"/>
          <p:cNvPicPr/>
          <p:nvPr/>
        </p:nvPicPr>
        <p:blipFill>
          <a:blip r:embed="rId2">
            <a:extLst>
              <a:ext uri="{28A0092B-C50C-407E-A947-70E740481C1C}">
                <a14:useLocalDpi xmlns:a14="http://schemas.microsoft.com/office/drawing/2010/main" val="0"/>
              </a:ext>
            </a:extLst>
          </a:blip>
          <a:stretch>
            <a:fillRect/>
          </a:stretch>
        </p:blipFill>
        <p:spPr>
          <a:xfrm>
            <a:off x="4764882" y="2239448"/>
            <a:ext cx="366712" cy="375679"/>
          </a:xfrm>
          <a:prstGeom prst="rect">
            <a:avLst/>
          </a:prstGeom>
        </p:spPr>
      </p:pic>
      <p:pic>
        <p:nvPicPr>
          <p:cNvPr id="16" name="Picture 15"/>
          <p:cNvPicPr/>
          <p:nvPr/>
        </p:nvPicPr>
        <p:blipFill>
          <a:blip r:embed="rId2">
            <a:extLst>
              <a:ext uri="{28A0092B-C50C-407E-A947-70E740481C1C}">
                <a14:useLocalDpi xmlns:a14="http://schemas.microsoft.com/office/drawing/2010/main" val="0"/>
              </a:ext>
            </a:extLst>
          </a:blip>
          <a:stretch>
            <a:fillRect/>
          </a:stretch>
        </p:blipFill>
        <p:spPr>
          <a:xfrm>
            <a:off x="4764882" y="3101459"/>
            <a:ext cx="366712" cy="375679"/>
          </a:xfrm>
          <a:prstGeom prst="rect">
            <a:avLst/>
          </a:prstGeom>
        </p:spPr>
      </p:pic>
      <p:pic>
        <p:nvPicPr>
          <p:cNvPr id="17" name="Picture 16"/>
          <p:cNvPicPr/>
          <p:nvPr/>
        </p:nvPicPr>
        <p:blipFill>
          <a:blip r:embed="rId2">
            <a:extLst>
              <a:ext uri="{28A0092B-C50C-407E-A947-70E740481C1C}">
                <a14:useLocalDpi xmlns:a14="http://schemas.microsoft.com/office/drawing/2010/main" val="0"/>
              </a:ext>
            </a:extLst>
          </a:blip>
          <a:stretch>
            <a:fillRect/>
          </a:stretch>
        </p:blipFill>
        <p:spPr>
          <a:xfrm>
            <a:off x="4764882" y="3915848"/>
            <a:ext cx="366712" cy="375679"/>
          </a:xfrm>
          <a:prstGeom prst="rect">
            <a:avLst/>
          </a:prstGeom>
        </p:spPr>
      </p:pic>
      <p:pic>
        <p:nvPicPr>
          <p:cNvPr id="18" name="Picture 17"/>
          <p:cNvPicPr/>
          <p:nvPr/>
        </p:nvPicPr>
        <p:blipFill>
          <a:blip r:embed="rId2">
            <a:extLst>
              <a:ext uri="{28A0092B-C50C-407E-A947-70E740481C1C}">
                <a14:useLocalDpi xmlns:a14="http://schemas.microsoft.com/office/drawing/2010/main" val="0"/>
              </a:ext>
            </a:extLst>
          </a:blip>
          <a:stretch>
            <a:fillRect/>
          </a:stretch>
        </p:blipFill>
        <p:spPr>
          <a:xfrm>
            <a:off x="4764882" y="5551486"/>
            <a:ext cx="366712" cy="375679"/>
          </a:xfrm>
          <a:prstGeom prst="rect">
            <a:avLst/>
          </a:prstGeom>
        </p:spPr>
      </p:pic>
    </p:spTree>
    <p:extLst>
      <p:ext uri="{BB962C8B-B14F-4D97-AF65-F5344CB8AC3E}">
        <p14:creationId xmlns:p14="http://schemas.microsoft.com/office/powerpoint/2010/main" val="2088642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47472"/>
            <a:ext cx="6400800" cy="1005840"/>
          </a:xfrm>
        </p:spPr>
        <p:txBody>
          <a:bodyPr tIns="0"/>
          <a:lstStyle/>
          <a:p>
            <a:r>
              <a:rPr lang="en-US" sz="3400" dirty="0"/>
              <a:t>Background</a:t>
            </a:r>
          </a:p>
        </p:txBody>
      </p:sp>
      <p:sp>
        <p:nvSpPr>
          <p:cNvPr id="2" name="Content Placeholder 1"/>
          <p:cNvSpPr>
            <a:spLocks noGrp="1"/>
          </p:cNvSpPr>
          <p:nvPr>
            <p:ph sz="quarter" idx="12"/>
          </p:nvPr>
        </p:nvSpPr>
        <p:spPr>
          <a:xfrm>
            <a:off x="1155941" y="1600200"/>
            <a:ext cx="5055079" cy="4637088"/>
          </a:xfrm>
        </p:spPr>
        <p:txBody>
          <a:bodyPr/>
          <a:lstStyle/>
          <a:p>
            <a:pPr lvl="0">
              <a:lnSpc>
                <a:spcPts val="2400"/>
              </a:lnSpc>
              <a:buClr>
                <a:srgbClr val="007E7A"/>
              </a:buClr>
            </a:pPr>
            <a:r>
              <a:rPr lang="en-US" sz="1900" dirty="0"/>
              <a:t>Provide compassionate care to patients experiencing homelessness.  </a:t>
            </a:r>
          </a:p>
          <a:p>
            <a:pPr lvl="0">
              <a:lnSpc>
                <a:spcPts val="2400"/>
              </a:lnSpc>
              <a:buClr>
                <a:srgbClr val="007E7A"/>
              </a:buClr>
            </a:pPr>
            <a:r>
              <a:rPr lang="en-US" sz="1900" dirty="0"/>
              <a:t>Increase provider awareness of the life circumstances, the clinical and emotional conditions, and the other factors affecting </a:t>
            </a:r>
            <a:br>
              <a:rPr lang="en-US" sz="1900" dirty="0"/>
            </a:br>
            <a:r>
              <a:rPr lang="en-US" sz="1900" dirty="0"/>
              <a:t>our patients/members who are experiencing homelessness.  </a:t>
            </a:r>
          </a:p>
          <a:p>
            <a:pPr lvl="0">
              <a:lnSpc>
                <a:spcPts val="2400"/>
              </a:lnSpc>
              <a:buClr>
                <a:srgbClr val="007E7A"/>
              </a:buClr>
            </a:pPr>
            <a:r>
              <a:rPr lang="en-US" sz="1900" dirty="0"/>
              <a:t>Assist providers with providing compassionate and respectful care. </a:t>
            </a:r>
          </a:p>
        </p:txBody>
      </p:sp>
      <p:sp>
        <p:nvSpPr>
          <p:cNvPr id="8" name="Oval 7"/>
          <p:cNvSpPr/>
          <p:nvPr/>
        </p:nvSpPr>
        <p:spPr>
          <a:xfrm>
            <a:off x="7521562" y="3200400"/>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6A11AD2-9ED6-8849-87B3-DAF40862B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0638" y="1383630"/>
            <a:ext cx="3001992" cy="2574625"/>
          </a:xfrm>
          <a:prstGeom prst="rect">
            <a:avLst/>
          </a:prstGeom>
        </p:spPr>
      </p:pic>
      <p:sp>
        <p:nvSpPr>
          <p:cNvPr id="11" name="Slide Number Placeholder 10">
            <a:extLst>
              <a:ext uri="{FF2B5EF4-FFF2-40B4-BE49-F238E27FC236}">
                <a16:creationId xmlns:a16="http://schemas.microsoft.com/office/drawing/2014/main" id="{1E133BE1-CF7D-EB40-836A-D84776A80526}"/>
              </a:ext>
            </a:extLst>
          </p:cNvPr>
          <p:cNvSpPr>
            <a:spLocks noGrp="1"/>
          </p:cNvSpPr>
          <p:nvPr>
            <p:ph type="sldNum" sz="quarter" idx="4"/>
          </p:nvPr>
        </p:nvSpPr>
        <p:spPr>
          <a:xfrm>
            <a:off x="7924801" y="6400800"/>
            <a:ext cx="916502" cy="238125"/>
          </a:xfrm>
          <a:prstGeom prst="rect">
            <a:avLst/>
          </a:prstGeom>
        </p:spPr>
        <p:txBody>
          <a:bodyPr/>
          <a:lstStyle/>
          <a:p>
            <a:fld id="{5D6A1D68-CA34-4E7F-99D4-0766B53ADE06}" type="slidenum">
              <a:rPr lang="en-US" smtClean="0"/>
              <a:pPr/>
              <a:t>3</a:t>
            </a:fld>
            <a:endParaRPr lang="en-US" dirty="0"/>
          </a:p>
        </p:txBody>
      </p:sp>
      <p:sp>
        <p:nvSpPr>
          <p:cNvPr id="4" name="AutoShape 2" descr="https://cnet.centene.com/sites/HNC-MarCommCentral/Brand%20Shop/PowerPoint%20Icons/SYMBOLS-checkbox.png"/>
          <p:cNvSpPr>
            <a:spLocks noChangeAspect="1" noChangeArrowheads="1"/>
          </p:cNvSpPr>
          <p:nvPr/>
        </p:nvSpPr>
        <p:spPr bwMode="auto">
          <a:xfrm>
            <a:off x="63500" y="-136525"/>
            <a:ext cx="771525" cy="7905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429577" y="1588041"/>
            <a:ext cx="493395" cy="505460"/>
          </a:xfrm>
          <a:prstGeom prst="rect">
            <a:avLst/>
          </a:prstGeom>
        </p:spPr>
      </p:pic>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429576" y="2366799"/>
            <a:ext cx="493395" cy="505460"/>
          </a:xfrm>
          <a:prstGeom prst="rect">
            <a:avLst/>
          </a:prstGeom>
        </p:spPr>
      </p:pic>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429577" y="4020191"/>
            <a:ext cx="493395" cy="505460"/>
          </a:xfrm>
          <a:prstGeom prst="rect">
            <a:avLst/>
          </a:prstGeom>
        </p:spPr>
      </p:pic>
    </p:spTree>
    <p:extLst>
      <p:ext uri="{BB962C8B-B14F-4D97-AF65-F5344CB8AC3E}">
        <p14:creationId xmlns:p14="http://schemas.microsoft.com/office/powerpoint/2010/main" val="3966330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3400" dirty="0"/>
              <a:t>Perception and Customer Service</a:t>
            </a:r>
          </a:p>
        </p:txBody>
      </p:sp>
      <p:sp>
        <p:nvSpPr>
          <p:cNvPr id="4" name="Content Placeholder 6"/>
          <p:cNvSpPr txBox="1">
            <a:spLocks/>
          </p:cNvSpPr>
          <p:nvPr/>
        </p:nvSpPr>
        <p:spPr>
          <a:xfrm>
            <a:off x="457200" y="1665288"/>
            <a:ext cx="8423275" cy="820737"/>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solidFill>
                  <a:srgbClr val="007E7A"/>
                </a:solidFill>
              </a:rPr>
              <a:t>Encourage teamwork among all staff. </a:t>
            </a:r>
            <a:br>
              <a:rPr lang="en-US" sz="2200" b="1" dirty="0">
                <a:solidFill>
                  <a:srgbClr val="007E7A"/>
                </a:solidFill>
              </a:rPr>
            </a:br>
            <a:r>
              <a:rPr lang="en-US" sz="2200" b="1" dirty="0">
                <a:solidFill>
                  <a:srgbClr val="007E7A"/>
                </a:solidFill>
              </a:rPr>
              <a:t>Poor front office experience = poorly perceived care.</a:t>
            </a:r>
          </a:p>
        </p:txBody>
      </p:sp>
      <p:sp>
        <p:nvSpPr>
          <p:cNvPr id="5" name="Slide Number Placeholder 4"/>
          <p:cNvSpPr>
            <a:spLocks noGrp="1"/>
          </p:cNvSpPr>
          <p:nvPr>
            <p:ph type="sldNum" sz="quarter" idx="4"/>
          </p:nvPr>
        </p:nvSpPr>
        <p:spPr>
          <a:xfrm>
            <a:off x="7924801" y="6400800"/>
            <a:ext cx="916502" cy="238125"/>
          </a:xfrm>
        </p:spPr>
        <p:txBody>
          <a:bodyPr/>
          <a:lstStyle/>
          <a:p>
            <a:fld id="{5D6A1D68-CA34-4E7F-99D4-0766B53ADE06}" type="slidenum">
              <a:rPr lang="en-US" smtClean="0"/>
              <a:pPr/>
              <a:t>30</a:t>
            </a:fld>
            <a:endParaRPr lang="en-US" dirty="0"/>
          </a:p>
        </p:txBody>
      </p:sp>
      <p:sp>
        <p:nvSpPr>
          <p:cNvPr id="2" name="Rectangle 1"/>
          <p:cNvSpPr/>
          <p:nvPr/>
        </p:nvSpPr>
        <p:spPr>
          <a:xfrm>
            <a:off x="457200" y="3476189"/>
            <a:ext cx="2390775" cy="1231106"/>
          </a:xfrm>
          <a:prstGeom prst="rect">
            <a:avLst/>
          </a:prstGeom>
        </p:spPr>
        <p:txBody>
          <a:bodyPr wrap="square" lIns="0" tIns="0" rIns="0" bIns="0">
            <a:spAutoFit/>
          </a:bodyPr>
          <a:lstStyle/>
          <a:p>
            <a:pPr lvl="0">
              <a:lnSpc>
                <a:spcPts val="2400"/>
              </a:lnSpc>
              <a:spcAft>
                <a:spcPts val="2000"/>
              </a:spcAft>
              <a:buClr>
                <a:srgbClr val="007E7A"/>
              </a:buClr>
            </a:pPr>
            <a:r>
              <a:rPr lang="en-US" sz="1900" b="1" dirty="0"/>
              <a:t>Opinions</a:t>
            </a:r>
            <a:r>
              <a:rPr lang="en-US" sz="1900" dirty="0"/>
              <a:t> are formed during the first </a:t>
            </a:r>
            <a:br>
              <a:rPr lang="en-US" sz="1900" dirty="0"/>
            </a:br>
            <a:r>
              <a:rPr lang="en-US" sz="1900" b="1" dirty="0"/>
              <a:t>7–15 seconds </a:t>
            </a:r>
            <a:r>
              <a:rPr lang="en-US" sz="1900" dirty="0"/>
              <a:t>of meeting someone.</a:t>
            </a:r>
          </a:p>
        </p:txBody>
      </p:sp>
      <p:sp>
        <p:nvSpPr>
          <p:cNvPr id="6" name="Rectangle 5"/>
          <p:cNvSpPr/>
          <p:nvPr/>
        </p:nvSpPr>
        <p:spPr>
          <a:xfrm>
            <a:off x="6464300" y="3482975"/>
            <a:ext cx="2371725" cy="2154436"/>
          </a:xfrm>
          <a:prstGeom prst="rect">
            <a:avLst/>
          </a:prstGeom>
        </p:spPr>
        <p:txBody>
          <a:bodyPr wrap="square" lIns="0" tIns="0" rIns="0" bIns="0">
            <a:spAutoFit/>
          </a:bodyPr>
          <a:lstStyle/>
          <a:p>
            <a:pPr lvl="0">
              <a:lnSpc>
                <a:spcPts val="2400"/>
              </a:lnSpc>
              <a:spcAft>
                <a:spcPts val="2000"/>
              </a:spcAft>
              <a:buClr>
                <a:srgbClr val="007E7A"/>
              </a:buClr>
            </a:pPr>
            <a:r>
              <a:rPr lang="en-US" sz="1900" dirty="0"/>
              <a:t>A significant component of the </a:t>
            </a:r>
            <a:r>
              <a:rPr lang="en-US" sz="1900" b="1" dirty="0"/>
              <a:t>patient satisfaction </a:t>
            </a:r>
            <a:r>
              <a:rPr lang="en-US" sz="1900" dirty="0"/>
              <a:t>survey reflects how well you take care </a:t>
            </a:r>
            <a:br>
              <a:rPr lang="en-US" sz="1900" dirty="0"/>
            </a:br>
            <a:r>
              <a:rPr lang="en-US" sz="1900" dirty="0"/>
              <a:t>of the patient at the front desk.  </a:t>
            </a:r>
          </a:p>
        </p:txBody>
      </p:sp>
      <p:sp>
        <p:nvSpPr>
          <p:cNvPr id="7" name="Rectangle 6"/>
          <p:cNvSpPr/>
          <p:nvPr/>
        </p:nvSpPr>
        <p:spPr>
          <a:xfrm>
            <a:off x="3363912" y="3485278"/>
            <a:ext cx="2609850" cy="2154436"/>
          </a:xfrm>
          <a:prstGeom prst="rect">
            <a:avLst/>
          </a:prstGeom>
        </p:spPr>
        <p:txBody>
          <a:bodyPr wrap="square" lIns="0" tIns="0" rIns="0" bIns="0">
            <a:spAutoFit/>
          </a:bodyPr>
          <a:lstStyle/>
          <a:p>
            <a:pPr lvl="0">
              <a:lnSpc>
                <a:spcPts val="2400"/>
              </a:lnSpc>
              <a:spcAft>
                <a:spcPts val="2000"/>
              </a:spcAft>
              <a:buClr>
                <a:srgbClr val="007E7A"/>
              </a:buClr>
            </a:pPr>
            <a:r>
              <a:rPr lang="en-US" sz="1900" b="1" dirty="0"/>
              <a:t>Over 50% percent </a:t>
            </a:r>
            <a:r>
              <a:rPr lang="en-US" sz="1900" dirty="0"/>
              <a:t>of patients judge the doctor’s visit based on what happens before they ever see the physician or other caregiver.</a:t>
            </a: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1131569" y="2787650"/>
            <a:ext cx="584835" cy="584835"/>
          </a:xfrm>
          <a:prstGeom prst="rect">
            <a:avLst/>
          </a:prstGeom>
        </p:spPr>
      </p:pic>
      <p:sp>
        <p:nvSpPr>
          <p:cNvPr id="3" name="TextBox 2"/>
          <p:cNvSpPr txBox="1"/>
          <p:nvPr/>
        </p:nvSpPr>
        <p:spPr>
          <a:xfrm>
            <a:off x="4175125" y="2615485"/>
            <a:ext cx="546625" cy="738664"/>
          </a:xfrm>
          <a:prstGeom prst="rect">
            <a:avLst/>
          </a:prstGeom>
          <a:noFill/>
        </p:spPr>
        <p:txBody>
          <a:bodyPr wrap="none" lIns="0" tIns="0" rIns="0" bIns="0" rtlCol="0">
            <a:spAutoFit/>
          </a:bodyPr>
          <a:lstStyle/>
          <a:p>
            <a:r>
              <a:rPr lang="en-US" sz="4800" b="1" dirty="0">
                <a:solidFill>
                  <a:srgbClr val="007E7A"/>
                </a:solidFill>
              </a:rPr>
              <a:t>%</a:t>
            </a:r>
          </a:p>
        </p:txBody>
      </p:sp>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6856104" y="2781618"/>
            <a:ext cx="830229" cy="572532"/>
          </a:xfrm>
          <a:prstGeom prst="rect">
            <a:avLst/>
          </a:prstGeom>
        </p:spPr>
      </p:pic>
    </p:spTree>
    <p:extLst>
      <p:ext uri="{BB962C8B-B14F-4D97-AF65-F5344CB8AC3E}">
        <p14:creationId xmlns:p14="http://schemas.microsoft.com/office/powerpoint/2010/main" val="3982914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685799" y="1549401"/>
            <a:ext cx="6619775" cy="2616200"/>
          </a:xfrm>
        </p:spPr>
        <p:txBody>
          <a:bodyPr/>
          <a:lstStyle/>
          <a:p>
            <a:pPr>
              <a:lnSpc>
                <a:spcPct val="100000"/>
              </a:lnSpc>
            </a:pPr>
            <a:r>
              <a:rPr lang="en-US" dirty="0"/>
              <a:t>My Top 10</a:t>
            </a:r>
            <a:br>
              <a:rPr lang="en-US" dirty="0"/>
            </a:br>
            <a:r>
              <a:rPr lang="en-US" sz="2000" b="1" cap="all" dirty="0">
                <a:solidFill>
                  <a:srgbClr val="6E6E6E"/>
                </a:solidFill>
              </a:rPr>
              <a:t>Basic Rules to Delivering Amazing </a:t>
            </a:r>
            <a:br>
              <a:rPr lang="en-US" sz="2000" b="1" cap="all" dirty="0">
                <a:solidFill>
                  <a:srgbClr val="6E6E6E"/>
                </a:solidFill>
              </a:rPr>
            </a:br>
            <a:r>
              <a:rPr lang="en-US" sz="2000" b="1" cap="all" dirty="0">
                <a:solidFill>
                  <a:srgbClr val="6E6E6E"/>
                </a:solidFill>
              </a:rPr>
              <a:t>Customer Service</a:t>
            </a:r>
          </a:p>
        </p:txBody>
      </p:sp>
    </p:spTree>
    <p:extLst>
      <p:ext uri="{BB962C8B-B14F-4D97-AF65-F5344CB8AC3E}">
        <p14:creationId xmlns:p14="http://schemas.microsoft.com/office/powerpoint/2010/main" val="910388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4476837" y="1638735"/>
            <a:ext cx="411678" cy="41167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4</a:t>
            </a:r>
          </a:p>
        </p:txBody>
      </p:sp>
      <p:sp>
        <p:nvSpPr>
          <p:cNvPr id="19" name="Oval 18"/>
          <p:cNvSpPr/>
          <p:nvPr/>
        </p:nvSpPr>
        <p:spPr>
          <a:xfrm>
            <a:off x="434715" y="4812537"/>
            <a:ext cx="411678" cy="41167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3</a:t>
            </a:r>
          </a:p>
        </p:txBody>
      </p:sp>
      <p:sp>
        <p:nvSpPr>
          <p:cNvPr id="18" name="Oval 17"/>
          <p:cNvSpPr/>
          <p:nvPr/>
        </p:nvSpPr>
        <p:spPr>
          <a:xfrm>
            <a:off x="446088" y="3552080"/>
            <a:ext cx="411678" cy="41167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2</a:t>
            </a:r>
          </a:p>
        </p:txBody>
      </p:sp>
      <p:sp>
        <p:nvSpPr>
          <p:cNvPr id="15" name="Oval 14"/>
          <p:cNvSpPr/>
          <p:nvPr/>
        </p:nvSpPr>
        <p:spPr>
          <a:xfrm>
            <a:off x="446088" y="1643051"/>
            <a:ext cx="411678" cy="41167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1</a:t>
            </a:r>
          </a:p>
        </p:txBody>
      </p:sp>
      <p:sp>
        <p:nvSpPr>
          <p:cNvPr id="2" name="Content Placeholder 1"/>
          <p:cNvSpPr>
            <a:spLocks noGrp="1"/>
          </p:cNvSpPr>
          <p:nvPr>
            <p:ph sz="half" idx="2"/>
          </p:nvPr>
        </p:nvSpPr>
        <p:spPr>
          <a:xfrm>
            <a:off x="5064125" y="1665288"/>
            <a:ext cx="3849194" cy="2843266"/>
          </a:xfrm>
        </p:spPr>
        <p:txBody>
          <a:bodyPr/>
          <a:lstStyle/>
          <a:p>
            <a:pPr lvl="0">
              <a:lnSpc>
                <a:spcPts val="2400"/>
              </a:lnSpc>
              <a:spcBef>
                <a:spcPts val="0"/>
              </a:spcBef>
              <a:spcAft>
                <a:spcPts val="600"/>
              </a:spcAft>
            </a:pPr>
            <a:r>
              <a:rPr lang="en-US" sz="1900" b="1" dirty="0">
                <a:solidFill>
                  <a:srgbClr val="007E7A"/>
                </a:solidFill>
              </a:rPr>
              <a:t>Treat patients with courtesy </a:t>
            </a:r>
            <a:br>
              <a:rPr lang="en-US" sz="1900" b="1" dirty="0">
                <a:solidFill>
                  <a:srgbClr val="007E7A"/>
                </a:solidFill>
              </a:rPr>
            </a:br>
            <a:r>
              <a:rPr lang="en-US" sz="1900" b="1" dirty="0">
                <a:solidFill>
                  <a:srgbClr val="007E7A"/>
                </a:solidFill>
              </a:rPr>
              <a:t>and respect:</a:t>
            </a:r>
          </a:p>
          <a:p>
            <a:pPr marL="228600" lvl="0" indent="-228600">
              <a:lnSpc>
                <a:spcPts val="2400"/>
              </a:lnSpc>
              <a:buClr>
                <a:srgbClr val="007E7A"/>
              </a:buClr>
              <a:buFont typeface="Arial" panose="020B0604020202020204" pitchFamily="34" charset="0"/>
              <a:buChar char="•"/>
            </a:pPr>
            <a:r>
              <a:rPr lang="en-US" sz="1900" dirty="0"/>
              <a:t>Every contact leaves an impression. </a:t>
            </a:r>
          </a:p>
          <a:p>
            <a:pPr marL="228600" lvl="0" indent="-228600">
              <a:lnSpc>
                <a:spcPts val="2400"/>
              </a:lnSpc>
              <a:buClr>
                <a:srgbClr val="007E7A"/>
              </a:buClr>
              <a:buFont typeface="Arial" panose="020B0604020202020204" pitchFamily="34" charset="0"/>
              <a:buChar char="•"/>
            </a:pPr>
            <a:r>
              <a:rPr lang="en-US" sz="1900" dirty="0"/>
              <a:t>Train staff to use phrases like “Sorry to keep you waiting,” You’re welcome,” and “It’s been </a:t>
            </a:r>
            <a:br>
              <a:rPr lang="en-US" sz="1900" dirty="0"/>
            </a:br>
            <a:r>
              <a:rPr lang="en-US" sz="1900" dirty="0"/>
              <a:t>a pleasure helping you.”</a:t>
            </a:r>
          </a:p>
          <a:p>
            <a:pPr marL="569913" indent="-225425">
              <a:lnSpc>
                <a:spcPts val="2400"/>
              </a:lnSpc>
              <a:buClr>
                <a:srgbClr val="007E7A"/>
              </a:buClr>
              <a:buFont typeface="Arial" panose="020B0604020202020204" pitchFamily="34" charset="0"/>
              <a:buChar char="•"/>
            </a:pPr>
            <a:endParaRPr lang="en-US" sz="1900" dirty="0"/>
          </a:p>
        </p:txBody>
      </p:sp>
      <p:sp>
        <p:nvSpPr>
          <p:cNvPr id="11" name="Title 10"/>
          <p:cNvSpPr>
            <a:spLocks noGrp="1"/>
          </p:cNvSpPr>
          <p:nvPr>
            <p:ph type="title"/>
          </p:nvPr>
        </p:nvSpPr>
        <p:spPr/>
        <p:txBody>
          <a:bodyPr/>
          <a:lstStyle/>
          <a:p>
            <a:r>
              <a:rPr lang="en-US" sz="3400" dirty="0"/>
              <a:t>Ten Rules: </a:t>
            </a:r>
            <a:br>
              <a:rPr lang="en-US" sz="3400" dirty="0"/>
            </a:br>
            <a:r>
              <a:rPr lang="en-US" sz="3400" dirty="0"/>
              <a:t>Amazing Customer Service</a:t>
            </a:r>
          </a:p>
        </p:txBody>
      </p:sp>
      <p:sp>
        <p:nvSpPr>
          <p:cNvPr id="7" name="Content Placeholder 1"/>
          <p:cNvSpPr txBox="1">
            <a:spLocks/>
          </p:cNvSpPr>
          <p:nvPr/>
        </p:nvSpPr>
        <p:spPr>
          <a:xfrm>
            <a:off x="1009650" y="1664470"/>
            <a:ext cx="3219450" cy="4363628"/>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Tx/>
              <a:buNone/>
              <a:tabLst/>
              <a:defRPr sz="2400" kern="1200">
                <a:solidFill>
                  <a:schemeClr val="tx1"/>
                </a:solidFill>
                <a:latin typeface="+mn-lt"/>
                <a:ea typeface="+mn-ea"/>
                <a:cs typeface="+mn-cs"/>
              </a:defRPr>
            </a:lvl1pPr>
            <a:lvl2pPr marL="0" marR="0" indent="-274320" algn="l" defTabSz="914400" rtl="0" eaLnBrk="1" fontAlgn="auto" latinLnBrk="0" hangingPunct="1">
              <a:lnSpc>
                <a:spcPts val="2600"/>
              </a:lnSpc>
              <a:spcBef>
                <a:spcPts val="1000"/>
              </a:spcBef>
              <a:spcAft>
                <a:spcPts val="0"/>
              </a:spcAft>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marR="0" indent="-274320" algn="l" defTabSz="914400" rtl="0" eaLnBrk="1" fontAlgn="auto" latinLnBrk="0" hangingPunct="1">
              <a:lnSpc>
                <a:spcPts val="2400"/>
              </a:lnSpc>
              <a:spcBef>
                <a:spcPts val="500"/>
              </a:spcBef>
              <a:spcAft>
                <a:spcPts val="0"/>
              </a:spcAft>
              <a:buClr>
                <a:srgbClr val="007E7A"/>
              </a:buClr>
              <a:buSzTx/>
              <a:buFont typeface=".AppleSystemUIFont"/>
              <a:buChar char="–"/>
              <a:tabLst/>
              <a:defRPr sz="1800" kern="1200">
                <a:solidFill>
                  <a:schemeClr val="tx1"/>
                </a:solidFill>
                <a:latin typeface="+mn-lt"/>
                <a:ea typeface="+mn-ea"/>
                <a:cs typeface="+mn-cs"/>
              </a:defRPr>
            </a:lvl3pPr>
            <a:lvl4pPr marL="914400" marR="0" indent="-274320" algn="l" defTabSz="914400" rtl="0" eaLnBrk="1" fontAlgn="auto" latinLnBrk="0" hangingPunct="1">
              <a:lnSpc>
                <a:spcPct val="90000"/>
              </a:lnSpc>
              <a:spcBef>
                <a:spcPts val="500"/>
              </a:spcBef>
              <a:spcAft>
                <a:spcPts val="0"/>
              </a:spcAft>
              <a:buClr>
                <a:srgbClr val="007E7A"/>
              </a:buClr>
              <a:buSzTx/>
              <a:buFont typeface=".AppleSystemUIFont"/>
              <a:buChar char="»"/>
              <a:tabLst/>
              <a:defRPr sz="1600" kern="1200">
                <a:solidFill>
                  <a:schemeClr val="tx1"/>
                </a:solidFill>
                <a:latin typeface="+mn-lt"/>
                <a:ea typeface="+mn-ea"/>
                <a:cs typeface="+mn-cs"/>
              </a:defRPr>
            </a:lvl4pPr>
            <a:lvl5pPr marL="2057400" marR="0" indent="-228600" algn="l" defTabSz="914400" rtl="0" eaLnBrk="1" fontAlgn="auto" latinLnBrk="0" hangingPunct="1">
              <a:lnSpc>
                <a:spcPts val="2400"/>
              </a:lnSpc>
              <a:spcBef>
                <a:spcPts val="500"/>
              </a:spcBef>
              <a:spcAft>
                <a:spcPts val="0"/>
              </a:spcAft>
              <a:buClr>
                <a:srgbClr val="007E7A"/>
              </a:buClr>
              <a:buSzPct val="11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nSpc>
                <a:spcPts val="2400"/>
              </a:lnSpc>
              <a:spcBef>
                <a:spcPts val="0"/>
              </a:spcBef>
              <a:spcAft>
                <a:spcPts val="600"/>
              </a:spcAft>
            </a:pPr>
            <a:r>
              <a:rPr lang="en-US" sz="1900" b="1" dirty="0">
                <a:solidFill>
                  <a:srgbClr val="007E7A"/>
                </a:solidFill>
              </a:rPr>
              <a:t>Commit to quality service:</a:t>
            </a:r>
          </a:p>
          <a:p>
            <a:pPr marL="228600" indent="-228600">
              <a:lnSpc>
                <a:spcPts val="2400"/>
              </a:lnSpc>
              <a:spcBef>
                <a:spcPts val="0"/>
              </a:spcBef>
              <a:spcAft>
                <a:spcPts val="600"/>
              </a:spcAft>
              <a:buClr>
                <a:srgbClr val="007E7A"/>
              </a:buClr>
              <a:buFont typeface="Arial" panose="020B0604020202020204" pitchFamily="34" charset="0"/>
              <a:buChar char="•"/>
            </a:pPr>
            <a:r>
              <a:rPr lang="en-US" sz="1900" dirty="0"/>
              <a:t>Create a positive experience.</a:t>
            </a:r>
          </a:p>
          <a:p>
            <a:pPr marL="228600" indent="-228600">
              <a:lnSpc>
                <a:spcPts val="2400"/>
              </a:lnSpc>
              <a:spcBef>
                <a:spcPts val="0"/>
              </a:spcBef>
              <a:spcAft>
                <a:spcPts val="1200"/>
              </a:spcAft>
              <a:buClr>
                <a:srgbClr val="007E7A"/>
              </a:buClr>
              <a:buFont typeface="Arial" panose="020B0604020202020204" pitchFamily="34" charset="0"/>
              <a:buChar char="•"/>
            </a:pPr>
            <a:r>
              <a:rPr lang="en-US" sz="1900" dirty="0"/>
              <a:t>Go above and beyond patient expectations.</a:t>
            </a:r>
          </a:p>
          <a:p>
            <a:pPr marL="228600" indent="-228600">
              <a:lnSpc>
                <a:spcPts val="2400"/>
              </a:lnSpc>
            </a:pPr>
            <a:r>
              <a:rPr lang="en-US" sz="1900" b="1" dirty="0">
                <a:solidFill>
                  <a:srgbClr val="007E7A"/>
                </a:solidFill>
              </a:rPr>
              <a:t>Know your business:</a:t>
            </a:r>
          </a:p>
          <a:p>
            <a:pPr marL="228600" indent="-228600">
              <a:lnSpc>
                <a:spcPts val="2400"/>
              </a:lnSpc>
              <a:spcBef>
                <a:spcPts val="600"/>
              </a:spcBef>
              <a:spcAft>
                <a:spcPts val="1200"/>
              </a:spcAft>
              <a:buClr>
                <a:srgbClr val="007E7A"/>
              </a:buClr>
              <a:buFont typeface="Arial" panose="020B0604020202020204" pitchFamily="34" charset="0"/>
              <a:buChar char="•"/>
            </a:pPr>
            <a:r>
              <a:rPr lang="en-US" sz="1900" dirty="0"/>
              <a:t>Win the patient’s trust and confidence.</a:t>
            </a:r>
          </a:p>
          <a:p>
            <a:pPr marL="228600" lvl="0" indent="-228600">
              <a:lnSpc>
                <a:spcPts val="2400"/>
              </a:lnSpc>
              <a:spcAft>
                <a:spcPts val="600"/>
              </a:spcAft>
            </a:pPr>
            <a:r>
              <a:rPr lang="en-US" sz="1900" b="1" dirty="0">
                <a:solidFill>
                  <a:srgbClr val="007E7A"/>
                </a:solidFill>
              </a:rPr>
              <a:t>Know your patients:</a:t>
            </a:r>
          </a:p>
          <a:p>
            <a:pPr marL="228600" lvl="0" indent="-228600">
              <a:lnSpc>
                <a:spcPts val="2400"/>
              </a:lnSpc>
              <a:spcBef>
                <a:spcPts val="0"/>
              </a:spcBef>
              <a:spcAft>
                <a:spcPts val="600"/>
              </a:spcAft>
              <a:buClr>
                <a:srgbClr val="007E7A"/>
              </a:buClr>
              <a:buFont typeface="Arial" panose="020B0604020202020204" pitchFamily="34" charset="0"/>
              <a:buChar char="•"/>
            </a:pPr>
            <a:r>
              <a:rPr lang="en-US" sz="1900" dirty="0"/>
              <a:t>Tailor your services to the patient’s needs. </a:t>
            </a:r>
          </a:p>
          <a:p>
            <a:pPr marL="228600" lvl="0" indent="-228600">
              <a:lnSpc>
                <a:spcPts val="2400"/>
              </a:lnSpc>
              <a:spcBef>
                <a:spcPts val="0"/>
              </a:spcBef>
              <a:buClr>
                <a:srgbClr val="007E7A"/>
              </a:buClr>
              <a:buFont typeface="Arial" panose="020B0604020202020204" pitchFamily="34" charset="0"/>
              <a:buChar char="•"/>
            </a:pPr>
            <a:r>
              <a:rPr lang="en-US" sz="1900" dirty="0"/>
              <a:t>Get to the root of patient dissatisfaction.</a:t>
            </a:r>
          </a:p>
        </p:txBody>
      </p:sp>
      <p:sp>
        <p:nvSpPr>
          <p:cNvPr id="10" name="Slide Number Placeholder 4"/>
          <p:cNvSpPr>
            <a:spLocks noGrp="1"/>
          </p:cNvSpPr>
          <p:nvPr>
            <p:ph type="sldNum" sz="quarter" idx="4"/>
          </p:nvPr>
        </p:nvSpPr>
        <p:spPr>
          <a:xfrm>
            <a:off x="7924801" y="6400800"/>
            <a:ext cx="916502" cy="238125"/>
          </a:xfrm>
        </p:spPr>
        <p:txBody>
          <a:bodyPr/>
          <a:lstStyle/>
          <a:p>
            <a:fld id="{5D6A1D68-CA34-4E7F-99D4-0766B53ADE06}" type="slidenum">
              <a:rPr lang="en-US" smtClean="0"/>
              <a:pPr/>
              <a:t>32</a:t>
            </a:fld>
            <a:endParaRPr lang="en-US" dirty="0"/>
          </a:p>
        </p:txBody>
      </p:sp>
      <p:pic>
        <p:nvPicPr>
          <p:cNvPr id="17" name="Picture 16"/>
          <p:cNvPicPr/>
          <p:nvPr/>
        </p:nvPicPr>
        <p:blipFill>
          <a:blip r:embed="rId2">
            <a:extLst>
              <a:ext uri="{28A0092B-C50C-407E-A947-70E740481C1C}">
                <a14:useLocalDpi xmlns:a14="http://schemas.microsoft.com/office/drawing/2010/main" val="0"/>
              </a:ext>
            </a:extLst>
          </a:blip>
          <a:stretch>
            <a:fillRect/>
          </a:stretch>
        </p:blipFill>
        <p:spPr>
          <a:xfrm>
            <a:off x="5585460" y="4786673"/>
            <a:ext cx="2297430" cy="1584325"/>
          </a:xfrm>
          <a:prstGeom prst="rect">
            <a:avLst/>
          </a:prstGeom>
        </p:spPr>
      </p:pic>
    </p:spTree>
    <p:extLst>
      <p:ext uri="{BB962C8B-B14F-4D97-AF65-F5344CB8AC3E}">
        <p14:creationId xmlns:p14="http://schemas.microsoft.com/office/powerpoint/2010/main" val="39323044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4479946" y="3981363"/>
            <a:ext cx="411678" cy="41167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8</a:t>
            </a:r>
          </a:p>
        </p:txBody>
      </p:sp>
      <p:sp>
        <p:nvSpPr>
          <p:cNvPr id="16" name="Oval 15"/>
          <p:cNvSpPr/>
          <p:nvPr/>
        </p:nvSpPr>
        <p:spPr>
          <a:xfrm>
            <a:off x="446088" y="2734622"/>
            <a:ext cx="411678" cy="41167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6</a:t>
            </a:r>
          </a:p>
        </p:txBody>
      </p:sp>
      <p:sp>
        <p:nvSpPr>
          <p:cNvPr id="2" name="Content Placeholder 1"/>
          <p:cNvSpPr>
            <a:spLocks noGrp="1"/>
          </p:cNvSpPr>
          <p:nvPr>
            <p:ph sz="half" idx="2"/>
          </p:nvPr>
        </p:nvSpPr>
        <p:spPr>
          <a:xfrm>
            <a:off x="5064125" y="1670544"/>
            <a:ext cx="3849624" cy="4351338"/>
          </a:xfrm>
        </p:spPr>
        <p:txBody>
          <a:bodyPr/>
          <a:lstStyle/>
          <a:p>
            <a:pPr lvl="0">
              <a:lnSpc>
                <a:spcPct val="100000"/>
              </a:lnSpc>
            </a:pPr>
            <a:r>
              <a:rPr lang="en-US" sz="1900" b="1" dirty="0">
                <a:solidFill>
                  <a:srgbClr val="007E7A"/>
                </a:solidFill>
              </a:rPr>
              <a:t>Always provide what you promise:</a:t>
            </a:r>
          </a:p>
          <a:p>
            <a:pPr marL="228600" lvl="0" indent="-228600">
              <a:lnSpc>
                <a:spcPct val="100000"/>
              </a:lnSpc>
              <a:spcBef>
                <a:spcPts val="600"/>
              </a:spcBef>
              <a:buClr>
                <a:srgbClr val="007E7A"/>
              </a:buClr>
              <a:buFont typeface="Arial" panose="020B0604020202020204" pitchFamily="34" charset="0"/>
              <a:buChar char="•"/>
            </a:pPr>
            <a:r>
              <a:rPr lang="en-US" sz="1900" dirty="0"/>
              <a:t>Failure to do this is a quick way to lose credibility.</a:t>
            </a:r>
          </a:p>
          <a:p>
            <a:pPr marL="228600" lvl="0" indent="-228600">
              <a:lnSpc>
                <a:spcPct val="100000"/>
              </a:lnSpc>
              <a:spcAft>
                <a:spcPts val="1000"/>
              </a:spcAft>
              <a:buClr>
                <a:srgbClr val="007E7A"/>
              </a:buClr>
              <a:buFont typeface="Arial" panose="020B0604020202020204" pitchFamily="34" charset="0"/>
              <a:buChar char="•"/>
            </a:pPr>
            <a:r>
              <a:rPr lang="en-US" sz="1900" dirty="0"/>
              <a:t>If you can’t provide what you promised, then offer an alternative.</a:t>
            </a:r>
          </a:p>
          <a:p>
            <a:pPr>
              <a:lnSpc>
                <a:spcPct val="100000"/>
              </a:lnSpc>
              <a:spcBef>
                <a:spcPts val="0"/>
              </a:spcBef>
              <a:spcAft>
                <a:spcPts val="600"/>
              </a:spcAft>
            </a:pPr>
            <a:r>
              <a:rPr lang="en-US" sz="1900" b="1" dirty="0">
                <a:solidFill>
                  <a:srgbClr val="007E7A"/>
                </a:solidFill>
              </a:rPr>
              <a:t>Assume that patients are telling </a:t>
            </a:r>
            <a:br>
              <a:rPr lang="en-US" sz="1900" b="1" dirty="0">
                <a:solidFill>
                  <a:srgbClr val="007E7A"/>
                </a:solidFill>
              </a:rPr>
            </a:br>
            <a:r>
              <a:rPr lang="en-US" sz="1900" b="1" dirty="0">
                <a:solidFill>
                  <a:srgbClr val="007E7A"/>
                </a:solidFill>
              </a:rPr>
              <a:t>the truth:</a:t>
            </a:r>
          </a:p>
          <a:p>
            <a:pPr marL="228600" indent="-228600">
              <a:lnSpc>
                <a:spcPct val="100000"/>
              </a:lnSpc>
              <a:spcBef>
                <a:spcPts val="0"/>
              </a:spcBef>
              <a:spcAft>
                <a:spcPts val="1000"/>
              </a:spcAft>
              <a:buClr>
                <a:srgbClr val="007E7A"/>
              </a:buClr>
              <a:buFont typeface="Arial" panose="020B0604020202020204" pitchFamily="34" charset="0"/>
              <a:buChar char="•"/>
            </a:pPr>
            <a:r>
              <a:rPr lang="en-US" sz="1900" dirty="0"/>
              <a:t>The majority of patients don’t </a:t>
            </a:r>
            <a:br>
              <a:rPr lang="en-US" sz="1900" dirty="0"/>
            </a:br>
            <a:r>
              <a:rPr lang="en-US" sz="1900" dirty="0"/>
              <a:t>like to complain; in fact they’ll </a:t>
            </a:r>
            <a:br>
              <a:rPr lang="en-US" sz="1900" dirty="0"/>
            </a:br>
            <a:r>
              <a:rPr lang="en-US" sz="1900" dirty="0"/>
              <a:t>go out of their way to avoid it.</a:t>
            </a:r>
          </a:p>
          <a:p>
            <a:pPr marL="569913" indent="-225425">
              <a:buClr>
                <a:srgbClr val="007E7A"/>
              </a:buClr>
              <a:buFont typeface="Arial" panose="020B0604020202020204" pitchFamily="34" charset="0"/>
              <a:buChar char="•"/>
            </a:pPr>
            <a:endParaRPr lang="en-US" sz="1900" dirty="0"/>
          </a:p>
        </p:txBody>
      </p:sp>
      <p:sp>
        <p:nvSpPr>
          <p:cNvPr id="11" name="Title 10"/>
          <p:cNvSpPr>
            <a:spLocks noGrp="1"/>
          </p:cNvSpPr>
          <p:nvPr>
            <p:ph type="title"/>
          </p:nvPr>
        </p:nvSpPr>
        <p:spPr/>
        <p:txBody>
          <a:bodyPr/>
          <a:lstStyle/>
          <a:p>
            <a:r>
              <a:rPr lang="en-US" dirty="0"/>
              <a:t>Ten Rules: </a:t>
            </a:r>
            <a:br>
              <a:rPr lang="en-US" dirty="0"/>
            </a:br>
            <a:r>
              <a:rPr lang="en-US" dirty="0"/>
              <a:t>Amazing Customer Service</a:t>
            </a:r>
          </a:p>
        </p:txBody>
      </p:sp>
      <p:sp>
        <p:nvSpPr>
          <p:cNvPr id="7" name="Content Placeholder 1"/>
          <p:cNvSpPr txBox="1">
            <a:spLocks/>
          </p:cNvSpPr>
          <p:nvPr/>
        </p:nvSpPr>
        <p:spPr>
          <a:xfrm>
            <a:off x="1009650" y="1665288"/>
            <a:ext cx="3124200" cy="4363628"/>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Tx/>
              <a:buNone/>
              <a:tabLst/>
              <a:defRPr sz="2400" kern="1200">
                <a:solidFill>
                  <a:schemeClr val="tx1"/>
                </a:solidFill>
                <a:latin typeface="+mn-lt"/>
                <a:ea typeface="+mn-ea"/>
                <a:cs typeface="+mn-cs"/>
              </a:defRPr>
            </a:lvl1pPr>
            <a:lvl2pPr marL="0" marR="0" indent="-274320" algn="l" defTabSz="914400" rtl="0" eaLnBrk="1" fontAlgn="auto" latinLnBrk="0" hangingPunct="1">
              <a:lnSpc>
                <a:spcPts val="2600"/>
              </a:lnSpc>
              <a:spcBef>
                <a:spcPts val="1000"/>
              </a:spcBef>
              <a:spcAft>
                <a:spcPts val="0"/>
              </a:spcAft>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marR="0" indent="-274320" algn="l" defTabSz="914400" rtl="0" eaLnBrk="1" fontAlgn="auto" latinLnBrk="0" hangingPunct="1">
              <a:lnSpc>
                <a:spcPts val="2400"/>
              </a:lnSpc>
              <a:spcBef>
                <a:spcPts val="500"/>
              </a:spcBef>
              <a:spcAft>
                <a:spcPts val="0"/>
              </a:spcAft>
              <a:buClr>
                <a:srgbClr val="007E7A"/>
              </a:buClr>
              <a:buSzTx/>
              <a:buFont typeface=".AppleSystemUIFont"/>
              <a:buChar char="–"/>
              <a:tabLst/>
              <a:defRPr sz="1800" kern="1200">
                <a:solidFill>
                  <a:schemeClr val="tx1"/>
                </a:solidFill>
                <a:latin typeface="+mn-lt"/>
                <a:ea typeface="+mn-ea"/>
                <a:cs typeface="+mn-cs"/>
              </a:defRPr>
            </a:lvl3pPr>
            <a:lvl4pPr marL="914400" marR="0" indent="-274320" algn="l" defTabSz="914400" rtl="0" eaLnBrk="1" fontAlgn="auto" latinLnBrk="0" hangingPunct="1">
              <a:lnSpc>
                <a:spcPct val="90000"/>
              </a:lnSpc>
              <a:spcBef>
                <a:spcPts val="500"/>
              </a:spcBef>
              <a:spcAft>
                <a:spcPts val="0"/>
              </a:spcAft>
              <a:buClr>
                <a:srgbClr val="007E7A"/>
              </a:buClr>
              <a:buSzTx/>
              <a:buFont typeface=".AppleSystemUIFont"/>
              <a:buChar char="»"/>
              <a:tabLst/>
              <a:defRPr sz="1600" kern="1200">
                <a:solidFill>
                  <a:schemeClr val="tx1"/>
                </a:solidFill>
                <a:latin typeface="+mn-lt"/>
                <a:ea typeface="+mn-ea"/>
                <a:cs typeface="+mn-cs"/>
              </a:defRPr>
            </a:lvl4pPr>
            <a:lvl5pPr marL="2057400" marR="0" indent="-228600" algn="l" defTabSz="914400" rtl="0" eaLnBrk="1" fontAlgn="auto" latinLnBrk="0" hangingPunct="1">
              <a:lnSpc>
                <a:spcPts val="2400"/>
              </a:lnSpc>
              <a:spcBef>
                <a:spcPts val="500"/>
              </a:spcBef>
              <a:spcAft>
                <a:spcPts val="0"/>
              </a:spcAft>
              <a:buClr>
                <a:srgbClr val="007E7A"/>
              </a:buClr>
              <a:buSzPct val="11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1900" b="1" dirty="0">
                <a:solidFill>
                  <a:srgbClr val="007E7A"/>
                </a:solidFill>
              </a:rPr>
              <a:t>Never argue with a patient</a:t>
            </a:r>
          </a:p>
          <a:p>
            <a:pPr marL="228600" indent="-228600">
              <a:lnSpc>
                <a:spcPct val="100000"/>
              </a:lnSpc>
              <a:spcBef>
                <a:spcPts val="0"/>
              </a:spcBef>
              <a:spcAft>
                <a:spcPts val="600"/>
              </a:spcAft>
              <a:buClr>
                <a:srgbClr val="007E7A"/>
              </a:buClr>
              <a:buFont typeface="Arial" panose="020B0604020202020204" pitchFamily="34" charset="0"/>
              <a:buChar char="•"/>
            </a:pPr>
            <a:r>
              <a:rPr lang="en-US" sz="1900" dirty="0"/>
              <a:t>Be solution-focused rather than problem-focused.</a:t>
            </a:r>
          </a:p>
          <a:p>
            <a:pPr>
              <a:lnSpc>
                <a:spcPct val="100000"/>
              </a:lnSpc>
            </a:pPr>
            <a:r>
              <a:rPr lang="en-US" sz="1900" b="1" dirty="0">
                <a:solidFill>
                  <a:srgbClr val="007E7A"/>
                </a:solidFill>
              </a:rPr>
              <a:t>Don’t leave the patient hanging:</a:t>
            </a:r>
          </a:p>
          <a:p>
            <a:pPr marL="228600" indent="-228600">
              <a:lnSpc>
                <a:spcPct val="100000"/>
              </a:lnSpc>
              <a:spcAft>
                <a:spcPts val="1000"/>
              </a:spcAft>
              <a:buClr>
                <a:srgbClr val="007E7A"/>
              </a:buClr>
              <a:buFont typeface="Arial" panose="020B0604020202020204" pitchFamily="34" charset="0"/>
              <a:buChar char="•"/>
            </a:pPr>
            <a:r>
              <a:rPr lang="en-US" sz="1900" dirty="0"/>
              <a:t>All communications with the patient should be treated with urgency.</a:t>
            </a:r>
          </a:p>
          <a:p>
            <a:pPr marL="228600" indent="-228600">
              <a:lnSpc>
                <a:spcPct val="100000"/>
              </a:lnSpc>
              <a:spcBef>
                <a:spcPts val="0"/>
              </a:spcBef>
              <a:spcAft>
                <a:spcPts val="1000"/>
              </a:spcAft>
              <a:buClr>
                <a:srgbClr val="007E7A"/>
              </a:buClr>
              <a:buFont typeface="Arial" panose="020B0604020202020204" pitchFamily="34" charset="0"/>
              <a:buChar char="•"/>
            </a:pPr>
            <a:r>
              <a:rPr lang="en-US" sz="1900" dirty="0"/>
              <a:t>95% of dissatisfied patients give you a second chance if the problem is solved on the spot.</a:t>
            </a:r>
          </a:p>
        </p:txBody>
      </p:sp>
      <p:sp>
        <p:nvSpPr>
          <p:cNvPr id="8" name="Slide Number Placeholder 4"/>
          <p:cNvSpPr>
            <a:spLocks noGrp="1"/>
          </p:cNvSpPr>
          <p:nvPr>
            <p:ph type="sldNum" sz="quarter" idx="4"/>
          </p:nvPr>
        </p:nvSpPr>
        <p:spPr>
          <a:xfrm>
            <a:off x="7924801" y="6400800"/>
            <a:ext cx="916502" cy="238125"/>
          </a:xfrm>
        </p:spPr>
        <p:txBody>
          <a:bodyPr/>
          <a:lstStyle/>
          <a:p>
            <a:fld id="{5D6A1D68-CA34-4E7F-99D4-0766B53ADE06}" type="slidenum">
              <a:rPr lang="en-US" smtClean="0"/>
              <a:pPr/>
              <a:t>33</a:t>
            </a:fld>
            <a:endParaRPr lang="en-US" dirty="0"/>
          </a:p>
        </p:txBody>
      </p:sp>
      <p:sp>
        <p:nvSpPr>
          <p:cNvPr id="14" name="Oval 13"/>
          <p:cNvSpPr/>
          <p:nvPr/>
        </p:nvSpPr>
        <p:spPr>
          <a:xfrm>
            <a:off x="446088" y="1643051"/>
            <a:ext cx="411678" cy="41167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5</a:t>
            </a:r>
          </a:p>
        </p:txBody>
      </p:sp>
      <p:sp>
        <p:nvSpPr>
          <p:cNvPr id="15" name="Oval 14"/>
          <p:cNvSpPr/>
          <p:nvPr/>
        </p:nvSpPr>
        <p:spPr>
          <a:xfrm>
            <a:off x="4473596" y="1637201"/>
            <a:ext cx="411678" cy="41167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7</a:t>
            </a:r>
          </a:p>
        </p:txBody>
      </p:sp>
    </p:spTree>
    <p:extLst>
      <p:ext uri="{BB962C8B-B14F-4D97-AF65-F5344CB8AC3E}">
        <p14:creationId xmlns:p14="http://schemas.microsoft.com/office/powerpoint/2010/main" val="1714402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5064125" y="1670544"/>
            <a:ext cx="3508375" cy="4351338"/>
          </a:xfrm>
        </p:spPr>
        <p:txBody>
          <a:bodyPr/>
          <a:lstStyle/>
          <a:p>
            <a:pPr lvl="0">
              <a:lnSpc>
                <a:spcPts val="2400"/>
              </a:lnSpc>
              <a:spcBef>
                <a:spcPts val="0"/>
              </a:spcBef>
            </a:pPr>
            <a:r>
              <a:rPr lang="en-US" sz="1900" b="1" dirty="0">
                <a:solidFill>
                  <a:srgbClr val="007E7A"/>
                </a:solidFill>
              </a:rPr>
              <a:t>Make it easy for patients to access and receive services:</a:t>
            </a:r>
          </a:p>
          <a:p>
            <a:pPr marL="228600" lvl="0" indent="-228600">
              <a:lnSpc>
                <a:spcPts val="2400"/>
              </a:lnSpc>
              <a:spcAft>
                <a:spcPts val="600"/>
              </a:spcAft>
              <a:buClr>
                <a:srgbClr val="007E7A"/>
              </a:buClr>
              <a:buFont typeface="Arial" panose="020B0604020202020204" pitchFamily="34" charset="0"/>
              <a:buChar char="•"/>
            </a:pPr>
            <a:r>
              <a:rPr lang="en-US" sz="2000" dirty="0"/>
              <a:t>Make sure your processes are patient/user-friendly.</a:t>
            </a:r>
            <a:endParaRPr lang="en-US" sz="1900" dirty="0"/>
          </a:p>
        </p:txBody>
      </p:sp>
      <p:sp>
        <p:nvSpPr>
          <p:cNvPr id="11" name="Title 10"/>
          <p:cNvSpPr>
            <a:spLocks noGrp="1"/>
          </p:cNvSpPr>
          <p:nvPr>
            <p:ph type="title"/>
          </p:nvPr>
        </p:nvSpPr>
        <p:spPr/>
        <p:txBody>
          <a:bodyPr/>
          <a:lstStyle/>
          <a:p>
            <a:r>
              <a:rPr lang="en-US" sz="3400" dirty="0"/>
              <a:t>Ten Rules: </a:t>
            </a:r>
            <a:br>
              <a:rPr lang="en-US" sz="3400" dirty="0"/>
            </a:br>
            <a:r>
              <a:rPr lang="en-US" sz="3400" dirty="0"/>
              <a:t>Amazing Customer Service</a:t>
            </a:r>
          </a:p>
        </p:txBody>
      </p:sp>
      <p:sp>
        <p:nvSpPr>
          <p:cNvPr id="7" name="Content Placeholder 1"/>
          <p:cNvSpPr txBox="1">
            <a:spLocks/>
          </p:cNvSpPr>
          <p:nvPr/>
        </p:nvSpPr>
        <p:spPr>
          <a:xfrm>
            <a:off x="1007371" y="1665288"/>
            <a:ext cx="3174104" cy="4363628"/>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Tx/>
              <a:buNone/>
              <a:tabLst/>
              <a:defRPr sz="2400" kern="1200">
                <a:solidFill>
                  <a:schemeClr val="tx1"/>
                </a:solidFill>
                <a:latin typeface="+mn-lt"/>
                <a:ea typeface="+mn-ea"/>
                <a:cs typeface="+mn-cs"/>
              </a:defRPr>
            </a:lvl1pPr>
            <a:lvl2pPr marL="0" marR="0" indent="-274320" algn="l" defTabSz="914400" rtl="0" eaLnBrk="1" fontAlgn="auto" latinLnBrk="0" hangingPunct="1">
              <a:lnSpc>
                <a:spcPts val="2600"/>
              </a:lnSpc>
              <a:spcBef>
                <a:spcPts val="1000"/>
              </a:spcBef>
              <a:spcAft>
                <a:spcPts val="0"/>
              </a:spcAft>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marR="0" indent="-274320" algn="l" defTabSz="914400" rtl="0" eaLnBrk="1" fontAlgn="auto" latinLnBrk="0" hangingPunct="1">
              <a:lnSpc>
                <a:spcPts val="2400"/>
              </a:lnSpc>
              <a:spcBef>
                <a:spcPts val="500"/>
              </a:spcBef>
              <a:spcAft>
                <a:spcPts val="0"/>
              </a:spcAft>
              <a:buClr>
                <a:srgbClr val="007E7A"/>
              </a:buClr>
              <a:buSzTx/>
              <a:buFont typeface=".AppleSystemUIFont"/>
              <a:buChar char="–"/>
              <a:tabLst/>
              <a:defRPr sz="1800" kern="1200">
                <a:solidFill>
                  <a:schemeClr val="tx1"/>
                </a:solidFill>
                <a:latin typeface="+mn-lt"/>
                <a:ea typeface="+mn-ea"/>
                <a:cs typeface="+mn-cs"/>
              </a:defRPr>
            </a:lvl3pPr>
            <a:lvl4pPr marL="914400" marR="0" indent="-274320" algn="l" defTabSz="914400" rtl="0" eaLnBrk="1" fontAlgn="auto" latinLnBrk="0" hangingPunct="1">
              <a:lnSpc>
                <a:spcPct val="90000"/>
              </a:lnSpc>
              <a:spcBef>
                <a:spcPts val="500"/>
              </a:spcBef>
              <a:spcAft>
                <a:spcPts val="0"/>
              </a:spcAft>
              <a:buClr>
                <a:srgbClr val="007E7A"/>
              </a:buClr>
              <a:buSzTx/>
              <a:buFont typeface=".AppleSystemUIFont"/>
              <a:buChar char="»"/>
              <a:tabLst/>
              <a:defRPr sz="1600" kern="1200">
                <a:solidFill>
                  <a:schemeClr val="tx1"/>
                </a:solidFill>
                <a:latin typeface="+mn-lt"/>
                <a:ea typeface="+mn-ea"/>
                <a:cs typeface="+mn-cs"/>
              </a:defRPr>
            </a:lvl4pPr>
            <a:lvl5pPr marL="2057400" marR="0" indent="-228600" algn="l" defTabSz="914400" rtl="0" eaLnBrk="1" fontAlgn="auto" latinLnBrk="0" hangingPunct="1">
              <a:lnSpc>
                <a:spcPts val="2400"/>
              </a:lnSpc>
              <a:spcBef>
                <a:spcPts val="500"/>
              </a:spcBef>
              <a:spcAft>
                <a:spcPts val="0"/>
              </a:spcAft>
              <a:buClr>
                <a:srgbClr val="007E7A"/>
              </a:buClr>
              <a:buSzPct val="11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00"/>
              </a:lnSpc>
              <a:spcBef>
                <a:spcPts val="0"/>
              </a:spcBef>
            </a:pPr>
            <a:r>
              <a:rPr lang="en-US" sz="1900" b="1" dirty="0">
                <a:solidFill>
                  <a:srgbClr val="007E7A"/>
                </a:solidFill>
              </a:rPr>
              <a:t>Focus on creating satisfied patients:</a:t>
            </a:r>
          </a:p>
          <a:p>
            <a:pPr marL="228600" indent="-228600">
              <a:lnSpc>
                <a:spcPts val="2400"/>
              </a:lnSpc>
              <a:spcAft>
                <a:spcPts val="600"/>
              </a:spcAft>
              <a:buClr>
                <a:srgbClr val="007E7A"/>
              </a:buClr>
              <a:buFont typeface="Arial" panose="020B0604020202020204" pitchFamily="34" charset="0"/>
              <a:buChar char="•"/>
            </a:pPr>
            <a:r>
              <a:rPr lang="en-US" sz="1900" dirty="0"/>
              <a:t>Give attention to the quality of patient interactions, understanding and addressing patient’s needs.</a:t>
            </a:r>
          </a:p>
          <a:p>
            <a:pPr marL="228600" indent="-228600">
              <a:lnSpc>
                <a:spcPts val="2400"/>
              </a:lnSpc>
              <a:spcBef>
                <a:spcPts val="0"/>
              </a:spcBef>
              <a:spcAft>
                <a:spcPts val="600"/>
              </a:spcAft>
              <a:buClr>
                <a:srgbClr val="007E7A"/>
              </a:buClr>
              <a:buFont typeface="Arial" panose="020B0604020202020204" pitchFamily="34" charset="0"/>
              <a:buChar char="•"/>
            </a:pPr>
            <a:r>
              <a:rPr lang="en-US" sz="1900" dirty="0"/>
              <a:t>Research shows that it costs 6 times more to attract new patients.</a:t>
            </a:r>
            <a:endParaRPr lang="en-US" sz="1900" b="1" dirty="0"/>
          </a:p>
        </p:txBody>
      </p:sp>
      <p:sp>
        <p:nvSpPr>
          <p:cNvPr id="6" name="Slide Number Placeholder 4"/>
          <p:cNvSpPr>
            <a:spLocks noGrp="1"/>
          </p:cNvSpPr>
          <p:nvPr>
            <p:ph type="sldNum" sz="quarter" idx="4"/>
          </p:nvPr>
        </p:nvSpPr>
        <p:spPr>
          <a:xfrm>
            <a:off x="7924801" y="6400800"/>
            <a:ext cx="916502" cy="238125"/>
          </a:xfrm>
        </p:spPr>
        <p:txBody>
          <a:bodyPr/>
          <a:lstStyle/>
          <a:p>
            <a:fld id="{5D6A1D68-CA34-4E7F-99D4-0766B53ADE06}" type="slidenum">
              <a:rPr lang="en-US" smtClean="0"/>
              <a:pPr/>
              <a:t>34</a:t>
            </a:fld>
            <a:endParaRPr lang="en-US" dirty="0"/>
          </a:p>
        </p:txBody>
      </p:sp>
      <p:sp>
        <p:nvSpPr>
          <p:cNvPr id="10" name="Oval 9"/>
          <p:cNvSpPr/>
          <p:nvPr/>
        </p:nvSpPr>
        <p:spPr>
          <a:xfrm>
            <a:off x="446088" y="1643051"/>
            <a:ext cx="411678" cy="41167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9</a:t>
            </a:r>
          </a:p>
        </p:txBody>
      </p:sp>
      <p:sp>
        <p:nvSpPr>
          <p:cNvPr id="12" name="Oval 11"/>
          <p:cNvSpPr/>
          <p:nvPr/>
        </p:nvSpPr>
        <p:spPr>
          <a:xfrm>
            <a:off x="4473596" y="1637201"/>
            <a:ext cx="417528" cy="41752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rgbClr val="AAC832"/>
                </a:solidFill>
              </a:rPr>
              <a:t>10</a:t>
            </a:r>
          </a:p>
        </p:txBody>
      </p:sp>
    </p:spTree>
    <p:extLst>
      <p:ext uri="{BB962C8B-B14F-4D97-AF65-F5344CB8AC3E}">
        <p14:creationId xmlns:p14="http://schemas.microsoft.com/office/powerpoint/2010/main" val="2592942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3220301" y="2602121"/>
            <a:ext cx="2558176" cy="1568692"/>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254125"/>
            <a:r>
              <a:rPr lang="en-US" sz="4000" b="1" dirty="0">
                <a:solidFill>
                  <a:srgbClr val="AAC832"/>
                </a:solidFill>
              </a:rPr>
              <a:t>38% </a:t>
            </a:r>
            <a:r>
              <a:rPr lang="en-US" sz="2000" b="1" dirty="0">
                <a:solidFill>
                  <a:srgbClr val="AAC832"/>
                </a:solidFill>
              </a:rPr>
              <a:t/>
            </a:r>
            <a:br>
              <a:rPr lang="en-US" sz="2000" b="1" dirty="0">
                <a:solidFill>
                  <a:srgbClr val="AAC832"/>
                </a:solidFill>
              </a:rPr>
            </a:br>
            <a:r>
              <a:rPr lang="en-US" sz="1500" dirty="0">
                <a:solidFill>
                  <a:srgbClr val="AAC832"/>
                </a:solidFill>
              </a:rPr>
              <a:t>comes from </a:t>
            </a:r>
            <a:r>
              <a:rPr lang="en-US" sz="1500" b="1" dirty="0">
                <a:solidFill>
                  <a:srgbClr val="AAC832"/>
                </a:solidFill>
              </a:rPr>
              <a:t/>
            </a:r>
            <a:br>
              <a:rPr lang="en-US" sz="1500" b="1" dirty="0">
                <a:solidFill>
                  <a:srgbClr val="AAC832"/>
                </a:solidFill>
              </a:rPr>
            </a:br>
            <a:r>
              <a:rPr lang="en-US" b="1" dirty="0">
                <a:solidFill>
                  <a:srgbClr val="AAC832"/>
                </a:solidFill>
              </a:rPr>
              <a:t>tone of voice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1753" y="2853699"/>
            <a:ext cx="1101160" cy="1101160"/>
          </a:xfrm>
          <a:prstGeom prst="rect">
            <a:avLst/>
          </a:prstGeom>
        </p:spPr>
      </p:pic>
      <p:sp>
        <p:nvSpPr>
          <p:cNvPr id="12" name="Rounded Rectangle 11"/>
          <p:cNvSpPr/>
          <p:nvPr/>
        </p:nvSpPr>
        <p:spPr>
          <a:xfrm>
            <a:off x="446088" y="2602121"/>
            <a:ext cx="2558176" cy="1568692"/>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031875"/>
            <a:r>
              <a:rPr lang="en-US" sz="4000" b="1" dirty="0">
                <a:solidFill>
                  <a:srgbClr val="AAC832"/>
                </a:solidFill>
              </a:rPr>
              <a:t>55% </a:t>
            </a:r>
            <a:r>
              <a:rPr lang="en-US" sz="2000" b="1" dirty="0">
                <a:solidFill>
                  <a:srgbClr val="AAC832"/>
                </a:solidFill>
              </a:rPr>
              <a:t/>
            </a:r>
            <a:br>
              <a:rPr lang="en-US" sz="2000" b="1" dirty="0">
                <a:solidFill>
                  <a:srgbClr val="AAC832"/>
                </a:solidFill>
              </a:rPr>
            </a:br>
            <a:r>
              <a:rPr lang="en-US" sz="1500" dirty="0">
                <a:solidFill>
                  <a:srgbClr val="AAC832"/>
                </a:solidFill>
              </a:rPr>
              <a:t>comes from </a:t>
            </a:r>
            <a:r>
              <a:rPr lang="en-US" sz="1500" b="1" dirty="0">
                <a:solidFill>
                  <a:srgbClr val="AAC832"/>
                </a:solidFill>
              </a:rPr>
              <a:t/>
            </a:r>
            <a:br>
              <a:rPr lang="en-US" sz="1500" b="1" dirty="0">
                <a:solidFill>
                  <a:srgbClr val="AAC832"/>
                </a:solidFill>
              </a:rPr>
            </a:br>
            <a:r>
              <a:rPr lang="en-US" b="1" dirty="0">
                <a:solidFill>
                  <a:srgbClr val="AAC832"/>
                </a:solidFill>
              </a:rPr>
              <a:t>body language</a:t>
            </a:r>
          </a:p>
        </p:txBody>
      </p:sp>
      <p:sp>
        <p:nvSpPr>
          <p:cNvPr id="4" name="Title 3"/>
          <p:cNvSpPr>
            <a:spLocks noGrp="1"/>
          </p:cNvSpPr>
          <p:nvPr>
            <p:ph type="title"/>
          </p:nvPr>
        </p:nvSpPr>
        <p:spPr/>
        <p:txBody>
          <a:bodyPr/>
          <a:lstStyle/>
          <a:p>
            <a:r>
              <a:rPr lang="en-US" sz="3400" dirty="0"/>
              <a:t>Quality Verbal and Non-Verbal Communications</a:t>
            </a:r>
          </a:p>
        </p:txBody>
      </p:sp>
      <p:sp>
        <p:nvSpPr>
          <p:cNvPr id="6" name="Content Placeholder 5"/>
          <p:cNvSpPr>
            <a:spLocks noGrp="1"/>
          </p:cNvSpPr>
          <p:nvPr>
            <p:ph sz="quarter" idx="12"/>
          </p:nvPr>
        </p:nvSpPr>
        <p:spPr>
          <a:xfrm>
            <a:off x="457200" y="1600200"/>
            <a:ext cx="8423275" cy="510702"/>
          </a:xfrm>
        </p:spPr>
        <p:txBody>
          <a:bodyPr/>
          <a:lstStyle/>
          <a:p>
            <a:r>
              <a:rPr lang="en-US" sz="2200" b="1" dirty="0">
                <a:solidFill>
                  <a:srgbClr val="007E7A"/>
                </a:solidFill>
              </a:rPr>
              <a:t>It’s not what you say, but rather how you present:</a:t>
            </a:r>
          </a:p>
        </p:txBody>
      </p:sp>
      <p:sp>
        <p:nvSpPr>
          <p:cNvPr id="5" name="Slide Number Placeholder 4"/>
          <p:cNvSpPr>
            <a:spLocks noGrp="1"/>
          </p:cNvSpPr>
          <p:nvPr>
            <p:ph type="sldNum" sz="quarter" idx="4"/>
          </p:nvPr>
        </p:nvSpPr>
        <p:spPr/>
        <p:txBody>
          <a:bodyPr/>
          <a:lstStyle/>
          <a:p>
            <a:fld id="{5D6A1D68-CA34-4E7F-99D4-0766B53ADE06}" type="slidenum">
              <a:rPr lang="en-US" smtClean="0"/>
              <a:pPr/>
              <a:t>35</a:t>
            </a:fld>
            <a:endParaRPr lang="en-US" dirty="0"/>
          </a:p>
        </p:txBody>
      </p:sp>
      <p:sp>
        <p:nvSpPr>
          <p:cNvPr id="18" name="Rounded Rectangle 17"/>
          <p:cNvSpPr/>
          <p:nvPr/>
        </p:nvSpPr>
        <p:spPr>
          <a:xfrm>
            <a:off x="6277849" y="2602121"/>
            <a:ext cx="2558176" cy="1568692"/>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196975"/>
            <a:r>
              <a:rPr lang="en-US" sz="4000" b="1" dirty="0">
                <a:solidFill>
                  <a:srgbClr val="AAC832"/>
                </a:solidFill>
              </a:rPr>
              <a:t>7% </a:t>
            </a:r>
            <a:r>
              <a:rPr lang="en-US" sz="2000" b="1" dirty="0">
                <a:solidFill>
                  <a:srgbClr val="AAC832"/>
                </a:solidFill>
              </a:rPr>
              <a:t/>
            </a:r>
            <a:br>
              <a:rPr lang="en-US" sz="2000" b="1" dirty="0">
                <a:solidFill>
                  <a:srgbClr val="AAC832"/>
                </a:solidFill>
              </a:rPr>
            </a:br>
            <a:r>
              <a:rPr lang="en-US" sz="1500" dirty="0">
                <a:solidFill>
                  <a:srgbClr val="AAC832"/>
                </a:solidFill>
              </a:rPr>
              <a:t>comes from </a:t>
            </a:r>
            <a:r>
              <a:rPr lang="en-US" sz="1500" b="1" dirty="0">
                <a:solidFill>
                  <a:srgbClr val="AAC832"/>
                </a:solidFill>
              </a:rPr>
              <a:t/>
            </a:r>
            <a:br>
              <a:rPr lang="en-US" sz="1500" b="1" dirty="0">
                <a:solidFill>
                  <a:srgbClr val="AAC832"/>
                </a:solidFill>
              </a:rPr>
            </a:br>
            <a:r>
              <a:rPr lang="en-US" b="1" dirty="0">
                <a:solidFill>
                  <a:srgbClr val="AAC832"/>
                </a:solidFill>
              </a:rPr>
              <a:t>words</a:t>
            </a:r>
          </a:p>
        </p:txBody>
      </p:sp>
      <p:pic>
        <p:nvPicPr>
          <p:cNvPr id="19" name="Picture 18"/>
          <p:cNvPicPr/>
          <p:nvPr/>
        </p:nvPicPr>
        <p:blipFill>
          <a:blip r:embed="rId3" cstate="print">
            <a:extLst>
              <a:ext uri="{28A0092B-C50C-407E-A947-70E740481C1C}">
                <a14:useLocalDpi xmlns:a14="http://schemas.microsoft.com/office/drawing/2010/main" val="0"/>
              </a:ext>
            </a:extLst>
          </a:blip>
          <a:stretch>
            <a:fillRect/>
          </a:stretch>
        </p:blipFill>
        <p:spPr>
          <a:xfrm>
            <a:off x="6447689" y="2988383"/>
            <a:ext cx="893585" cy="794423"/>
          </a:xfrm>
          <a:prstGeom prst="rect">
            <a:avLst/>
          </a:prstGeom>
        </p:spPr>
      </p:pic>
      <p:cxnSp>
        <p:nvCxnSpPr>
          <p:cNvPr id="17" name="Straight Connector 16">
            <a:extLst>
              <a:ext uri="{FF2B5EF4-FFF2-40B4-BE49-F238E27FC236}">
                <a16:creationId xmlns:a16="http://schemas.microsoft.com/office/drawing/2014/main" id="{3868A26C-01CF-FC4B-8349-8459505074CF}"/>
              </a:ext>
            </a:extLst>
          </p:cNvPr>
          <p:cNvCxnSpPr>
            <a:cxnSpLocks/>
          </p:cNvCxnSpPr>
          <p:nvPr/>
        </p:nvCxnSpPr>
        <p:spPr bwMode="auto">
          <a:xfrm flipH="1">
            <a:off x="3136117" y="2595336"/>
            <a:ext cx="1" cy="1501250"/>
          </a:xfrm>
          <a:prstGeom prst="line">
            <a:avLst/>
          </a:prstGeom>
          <a:solidFill>
            <a:schemeClr val="accent1"/>
          </a:solidFill>
          <a:ln w="50800" cap="rnd" cmpd="sng" algn="ctr">
            <a:solidFill>
              <a:schemeClr val="accent2"/>
            </a:solidFill>
            <a:prstDash val="sysDot"/>
            <a:round/>
            <a:headEnd type="none" w="med" len="med"/>
            <a:tailEnd type="none" w="med" len="med"/>
          </a:ln>
          <a:effectLst/>
        </p:spPr>
      </p:cxnSp>
      <p:cxnSp>
        <p:nvCxnSpPr>
          <p:cNvPr id="22" name="Straight Connector 21">
            <a:extLst>
              <a:ext uri="{FF2B5EF4-FFF2-40B4-BE49-F238E27FC236}">
                <a16:creationId xmlns:a16="http://schemas.microsoft.com/office/drawing/2014/main" id="{3868A26C-01CF-FC4B-8349-8459505074CF}"/>
              </a:ext>
            </a:extLst>
          </p:cNvPr>
          <p:cNvCxnSpPr>
            <a:cxnSpLocks/>
          </p:cNvCxnSpPr>
          <p:nvPr/>
        </p:nvCxnSpPr>
        <p:spPr bwMode="auto">
          <a:xfrm flipH="1">
            <a:off x="6031717" y="2602121"/>
            <a:ext cx="1" cy="1501250"/>
          </a:xfrm>
          <a:prstGeom prst="line">
            <a:avLst/>
          </a:prstGeom>
          <a:solidFill>
            <a:schemeClr val="accent1"/>
          </a:solidFill>
          <a:ln w="50800" cap="rnd" cmpd="sng" algn="ctr">
            <a:solidFill>
              <a:schemeClr val="accent2"/>
            </a:solidFill>
            <a:prstDash val="sysDot"/>
            <a:round/>
            <a:headEnd type="none" w="med" len="med"/>
            <a:tailEnd type="none" w="med" len="med"/>
          </a:ln>
          <a:effectLst/>
        </p:spPr>
      </p:cxn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854" y="2697213"/>
            <a:ext cx="1399373" cy="1399373"/>
          </a:xfrm>
          <a:prstGeom prst="rect">
            <a:avLst/>
          </a:prstGeom>
        </p:spPr>
      </p:pic>
    </p:spTree>
    <p:extLst>
      <p:ext uri="{BB962C8B-B14F-4D97-AF65-F5344CB8AC3E}">
        <p14:creationId xmlns:p14="http://schemas.microsoft.com/office/powerpoint/2010/main" val="1429245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009651" y="1600200"/>
            <a:ext cx="2209800" cy="3314700"/>
          </a:xfrm>
        </p:spPr>
        <p:txBody>
          <a:bodyPr/>
          <a:lstStyle/>
          <a:p>
            <a:pPr lvl="0"/>
            <a:r>
              <a:rPr lang="en-US" sz="1900" dirty="0"/>
              <a:t>Friendliness </a:t>
            </a:r>
          </a:p>
          <a:p>
            <a:pPr lvl="0"/>
            <a:r>
              <a:rPr lang="en-US" sz="1900" dirty="0"/>
              <a:t>Empathy </a:t>
            </a:r>
          </a:p>
          <a:p>
            <a:pPr lvl="0"/>
            <a:r>
              <a:rPr lang="en-US" sz="1900" dirty="0"/>
              <a:t>Fairness </a:t>
            </a:r>
          </a:p>
          <a:p>
            <a:pPr lvl="0"/>
            <a:r>
              <a:rPr lang="en-US" sz="1900" dirty="0"/>
              <a:t>Participation </a:t>
            </a:r>
          </a:p>
          <a:p>
            <a:pPr lvl="0"/>
            <a:r>
              <a:rPr lang="en-US" sz="1900" dirty="0"/>
              <a:t>Alternatives</a:t>
            </a:r>
          </a:p>
          <a:p>
            <a:pPr lvl="0"/>
            <a:r>
              <a:rPr lang="en-US" sz="1900" dirty="0"/>
              <a:t>Information</a:t>
            </a:r>
          </a:p>
          <a:p>
            <a:endParaRPr lang="en-US" dirty="0"/>
          </a:p>
        </p:txBody>
      </p:sp>
      <p:sp>
        <p:nvSpPr>
          <p:cNvPr id="4" name="Title 3"/>
          <p:cNvSpPr>
            <a:spLocks noGrp="1"/>
          </p:cNvSpPr>
          <p:nvPr>
            <p:ph type="title"/>
          </p:nvPr>
        </p:nvSpPr>
        <p:spPr/>
        <p:txBody>
          <a:bodyPr/>
          <a:lstStyle/>
          <a:p>
            <a:r>
              <a:rPr lang="en-US" sz="3400" dirty="0"/>
              <a:t>What Does the Patient Desire?</a:t>
            </a:r>
          </a:p>
        </p:txBody>
      </p:sp>
      <p:sp>
        <p:nvSpPr>
          <p:cNvPr id="5" name="Slide Number Placeholder 4"/>
          <p:cNvSpPr>
            <a:spLocks noGrp="1"/>
          </p:cNvSpPr>
          <p:nvPr>
            <p:ph type="sldNum" sz="quarter" idx="4"/>
          </p:nvPr>
        </p:nvSpPr>
        <p:spPr/>
        <p:txBody>
          <a:bodyPr/>
          <a:lstStyle/>
          <a:p>
            <a:fld id="{5D6A1D68-CA34-4E7F-99D4-0766B53ADE06}" type="slidenum">
              <a:rPr lang="en-US" smtClean="0"/>
              <a:pPr/>
              <a:t>36</a:t>
            </a:fld>
            <a:endParaRPr lang="en-US" dirty="0"/>
          </a:p>
        </p:txBody>
      </p:sp>
      <p:pic>
        <p:nvPicPr>
          <p:cNvPr id="7" name="Content Placeholder 6"/>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3500612" y="1665288"/>
            <a:ext cx="4300363" cy="2338463"/>
          </a:xfrm>
          <a:prstGeom prst="rect">
            <a:avLst/>
          </a:prstGeom>
        </p:spPr>
      </p:pic>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452439" y="1597794"/>
            <a:ext cx="347662" cy="356163"/>
          </a:xfrm>
          <a:prstGeom prst="rect">
            <a:avLst/>
          </a:prstGeom>
        </p:spPr>
      </p:pic>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452439" y="2112681"/>
            <a:ext cx="347662" cy="356163"/>
          </a:xfrm>
          <a:prstGeom prst="rect">
            <a:avLst/>
          </a:prstGeom>
        </p:spPr>
      </p:pic>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452438" y="2606675"/>
            <a:ext cx="347662" cy="356163"/>
          </a:xfrm>
          <a:prstGeom prst="rect">
            <a:avLst/>
          </a:prstGeom>
        </p:spPr>
      </p:pic>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433391" y="3132701"/>
            <a:ext cx="347662" cy="356163"/>
          </a:xfrm>
          <a:prstGeom prst="rect">
            <a:avLst/>
          </a:prstGeom>
        </p:spPr>
      </p:pic>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433391" y="3647588"/>
            <a:ext cx="347662" cy="356163"/>
          </a:xfrm>
          <a:prstGeom prst="rect">
            <a:avLst/>
          </a:prstGeom>
        </p:spPr>
      </p:pic>
      <p:pic>
        <p:nvPicPr>
          <p:cNvPr id="13" name="Picture 12"/>
          <p:cNvPicPr/>
          <p:nvPr/>
        </p:nvPicPr>
        <p:blipFill>
          <a:blip r:embed="rId3">
            <a:extLst>
              <a:ext uri="{28A0092B-C50C-407E-A947-70E740481C1C}">
                <a14:useLocalDpi xmlns:a14="http://schemas.microsoft.com/office/drawing/2010/main" val="0"/>
              </a:ext>
            </a:extLst>
          </a:blip>
          <a:stretch>
            <a:fillRect/>
          </a:stretch>
        </p:blipFill>
        <p:spPr>
          <a:xfrm>
            <a:off x="433390" y="4141582"/>
            <a:ext cx="347662" cy="356163"/>
          </a:xfrm>
          <a:prstGeom prst="rect">
            <a:avLst/>
          </a:prstGeom>
        </p:spPr>
      </p:pic>
    </p:spTree>
    <p:extLst>
      <p:ext uri="{BB962C8B-B14F-4D97-AF65-F5344CB8AC3E}">
        <p14:creationId xmlns:p14="http://schemas.microsoft.com/office/powerpoint/2010/main" val="2611701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txBox="1">
            <a:spLocks/>
          </p:cNvSpPr>
          <p:nvPr/>
        </p:nvSpPr>
        <p:spPr>
          <a:xfrm>
            <a:off x="685799" y="1549401"/>
            <a:ext cx="6619775" cy="2616200"/>
          </a:xfrm>
          <a:prstGeom prst="rect">
            <a:avLst/>
          </a:prstGeom>
        </p:spPr>
        <p:txBody>
          <a:bodyPr lIns="0" tIns="0" rIns="0" bIns="0" anchor="b" anchorCtr="0"/>
          <a:lstStyle>
            <a:lvl1pPr algn="l" defTabSz="914400" rtl="0" eaLnBrk="1" latinLnBrk="0" hangingPunct="1">
              <a:lnSpc>
                <a:spcPts val="4200"/>
              </a:lnSpc>
              <a:spcBef>
                <a:spcPct val="0"/>
              </a:spcBef>
              <a:buNone/>
              <a:defRPr sz="4000" kern="1200">
                <a:solidFill>
                  <a:srgbClr val="007E7A"/>
                </a:solidFill>
                <a:latin typeface="+mj-lt"/>
                <a:ea typeface="+mj-ea"/>
                <a:cs typeface="+mj-cs"/>
              </a:defRPr>
            </a:lvl1pPr>
          </a:lstStyle>
          <a:p>
            <a:pPr>
              <a:lnSpc>
                <a:spcPct val="100000"/>
              </a:lnSpc>
            </a:pPr>
            <a:r>
              <a:rPr lang="en-US" dirty="0"/>
              <a:t>Taking the H.E.A.T.</a:t>
            </a:r>
            <a:br>
              <a:rPr lang="en-US" dirty="0"/>
            </a:br>
            <a:r>
              <a:rPr lang="en-US" sz="2000" b="1" dirty="0">
                <a:solidFill>
                  <a:srgbClr val="6E6E6E"/>
                </a:solidFill>
              </a:rPr>
              <a:t>DEALING WITH DIFFICULT PATIENTS</a:t>
            </a:r>
          </a:p>
        </p:txBody>
      </p:sp>
    </p:spTree>
    <p:extLst>
      <p:ext uri="{BB962C8B-B14F-4D97-AF65-F5344CB8AC3E}">
        <p14:creationId xmlns:p14="http://schemas.microsoft.com/office/powerpoint/2010/main" val="2961951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a:t>Understanding </a:t>
            </a:r>
            <a:br>
              <a:rPr lang="en-US" sz="3400" dirty="0"/>
            </a:br>
            <a:r>
              <a:rPr lang="en-US" sz="3400" dirty="0"/>
              <a:t>How Patients Feel</a:t>
            </a:r>
          </a:p>
        </p:txBody>
      </p:sp>
      <p:sp>
        <p:nvSpPr>
          <p:cNvPr id="4" name="Content Placeholder 3"/>
          <p:cNvSpPr>
            <a:spLocks noGrp="1"/>
          </p:cNvSpPr>
          <p:nvPr>
            <p:ph sz="quarter" idx="12"/>
          </p:nvPr>
        </p:nvSpPr>
        <p:spPr>
          <a:xfrm>
            <a:off x="457200" y="1600200"/>
            <a:ext cx="8423275" cy="942975"/>
          </a:xfrm>
        </p:spPr>
        <p:txBody>
          <a:bodyPr/>
          <a:lstStyle/>
          <a:p>
            <a:r>
              <a:rPr lang="en-US" sz="2200" dirty="0"/>
              <a:t>When staff is aware they will be asking patients about their customer service experience, they tend to perform at a higher level. </a:t>
            </a:r>
          </a:p>
        </p:txBody>
      </p:sp>
      <p:sp>
        <p:nvSpPr>
          <p:cNvPr id="5" name="Slide Number Placeholder 4"/>
          <p:cNvSpPr>
            <a:spLocks noGrp="1"/>
          </p:cNvSpPr>
          <p:nvPr>
            <p:ph type="sldNum" sz="quarter" idx="4"/>
          </p:nvPr>
        </p:nvSpPr>
        <p:spPr>
          <a:xfrm>
            <a:off x="7924801" y="6400800"/>
            <a:ext cx="916502" cy="238125"/>
          </a:xfrm>
        </p:spPr>
        <p:txBody>
          <a:bodyPr/>
          <a:lstStyle/>
          <a:p>
            <a:fld id="{5D6A1D68-CA34-4E7F-99D4-0766B53ADE06}" type="slidenum">
              <a:rPr lang="en-US" smtClean="0"/>
              <a:pPr/>
              <a:t>38</a:t>
            </a:fld>
            <a:endParaRPr lang="en-US" dirty="0"/>
          </a:p>
        </p:txBody>
      </p:sp>
      <p:sp>
        <p:nvSpPr>
          <p:cNvPr id="6" name="Content Placeholder 3"/>
          <p:cNvSpPr txBox="1">
            <a:spLocks/>
          </p:cNvSpPr>
          <p:nvPr/>
        </p:nvSpPr>
        <p:spPr>
          <a:xfrm>
            <a:off x="452437" y="2571749"/>
            <a:ext cx="5662613" cy="3719513"/>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solidFill>
                  <a:srgbClr val="007E7A"/>
                </a:solidFill>
              </a:rPr>
              <a:t>Create tools where every staff member routinely asks the patient about their visit:</a:t>
            </a:r>
          </a:p>
          <a:p>
            <a:pPr marL="231775" indent="-231775">
              <a:lnSpc>
                <a:spcPts val="2400"/>
              </a:lnSpc>
              <a:buClr>
                <a:srgbClr val="007E7A"/>
              </a:buClr>
              <a:buFont typeface="Arial" panose="020B0604020202020204" pitchFamily="34" charset="0"/>
              <a:buChar char="•"/>
            </a:pPr>
            <a:r>
              <a:rPr lang="en-US" sz="1900" dirty="0"/>
              <a:t>“</a:t>
            </a:r>
            <a:r>
              <a:rPr lang="en-US" sz="1900" i="1" dirty="0"/>
              <a:t>Did we take care of your needs today?” </a:t>
            </a:r>
            <a:endParaRPr lang="en-US" sz="1900" dirty="0"/>
          </a:p>
          <a:p>
            <a:pPr marL="231775" indent="-231775">
              <a:lnSpc>
                <a:spcPts val="2400"/>
              </a:lnSpc>
              <a:buClr>
                <a:srgbClr val="007E7A"/>
              </a:buClr>
              <a:buFont typeface="Arial" panose="020B0604020202020204" pitchFamily="34" charset="0"/>
              <a:buChar char="•"/>
            </a:pPr>
            <a:r>
              <a:rPr lang="en-US" sz="1900" i="1" dirty="0"/>
              <a:t>“It was great to see you today; did your visit </a:t>
            </a:r>
            <a:br>
              <a:rPr lang="en-US" sz="1900" i="1" dirty="0"/>
            </a:br>
            <a:r>
              <a:rPr lang="en-US" sz="1900" i="1" dirty="0"/>
              <a:t>go well?” </a:t>
            </a:r>
            <a:endParaRPr lang="en-US" sz="1900" dirty="0"/>
          </a:p>
          <a:p>
            <a:pPr marL="231775" indent="-231775">
              <a:lnSpc>
                <a:spcPts val="2400"/>
              </a:lnSpc>
              <a:buClr>
                <a:srgbClr val="007E7A"/>
              </a:buClr>
              <a:buFont typeface="Arial" panose="020B0604020202020204" pitchFamily="34" charset="0"/>
              <a:buChar char="•"/>
            </a:pPr>
            <a:r>
              <a:rPr lang="en-US" sz="1900" i="1" dirty="0"/>
              <a:t>“Give me a call regarding your next appt. </a:t>
            </a:r>
            <a:br>
              <a:rPr lang="en-US" sz="1900" i="1" dirty="0"/>
            </a:br>
            <a:r>
              <a:rPr lang="en-US" sz="1900" i="1" dirty="0"/>
              <a:t>I will be right here to take care of you.”</a:t>
            </a:r>
            <a:endParaRPr lang="en-US" sz="1900" dirty="0"/>
          </a:p>
          <a:p>
            <a:pPr marL="231775" indent="-231775">
              <a:lnSpc>
                <a:spcPts val="2400"/>
              </a:lnSpc>
              <a:buClr>
                <a:srgbClr val="007E7A"/>
              </a:buClr>
              <a:buFont typeface="Arial" panose="020B0604020202020204" pitchFamily="34" charset="0"/>
              <a:buChar char="•"/>
            </a:pPr>
            <a:r>
              <a:rPr lang="en-US" sz="1900" i="1" dirty="0"/>
              <a:t>“We really enjoy having you as our patient; </a:t>
            </a:r>
            <a:br>
              <a:rPr lang="en-US" sz="1900" i="1" dirty="0"/>
            </a:br>
            <a:r>
              <a:rPr lang="en-US" sz="1900" i="1" dirty="0"/>
              <a:t>is there anything else I can do for you?”</a:t>
            </a:r>
            <a:endParaRPr lang="en-US" sz="1900" dirty="0"/>
          </a:p>
          <a:p>
            <a:endParaRPr lang="en-US" sz="2200" dirty="0"/>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5587856" y="3495676"/>
            <a:ext cx="3248169" cy="2239962"/>
          </a:xfrm>
          <a:prstGeom prst="rect">
            <a:avLst/>
          </a:prstGeom>
        </p:spPr>
      </p:pic>
    </p:spTree>
    <p:extLst>
      <p:ext uri="{BB962C8B-B14F-4D97-AF65-F5344CB8AC3E}">
        <p14:creationId xmlns:p14="http://schemas.microsoft.com/office/powerpoint/2010/main" val="3472437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47472"/>
            <a:ext cx="6400800" cy="1005840"/>
          </a:xfrm>
        </p:spPr>
        <p:txBody>
          <a:bodyPr/>
          <a:lstStyle/>
          <a:p>
            <a:r>
              <a:rPr lang="en-US" sz="3400" dirty="0"/>
              <a:t>Taking the Heat</a:t>
            </a:r>
          </a:p>
        </p:txBody>
      </p:sp>
      <p:sp>
        <p:nvSpPr>
          <p:cNvPr id="4" name="Content Placeholder 3"/>
          <p:cNvSpPr>
            <a:spLocks noGrp="1"/>
          </p:cNvSpPr>
          <p:nvPr>
            <p:ph sz="quarter" idx="12"/>
          </p:nvPr>
        </p:nvSpPr>
        <p:spPr>
          <a:xfrm>
            <a:off x="457200" y="1600200"/>
            <a:ext cx="8423275" cy="496888"/>
          </a:xfrm>
        </p:spPr>
        <p:txBody>
          <a:bodyPr/>
          <a:lstStyle/>
          <a:p>
            <a:r>
              <a:rPr lang="en-US" sz="2200" b="1" dirty="0">
                <a:solidFill>
                  <a:srgbClr val="007E7A"/>
                </a:solidFill>
              </a:rPr>
              <a:t>At the front reception desk, we take a lot of H E A T !</a:t>
            </a:r>
          </a:p>
        </p:txBody>
      </p:sp>
      <p:sp>
        <p:nvSpPr>
          <p:cNvPr id="5" name="Slide Number Placeholder 4"/>
          <p:cNvSpPr>
            <a:spLocks noGrp="1"/>
          </p:cNvSpPr>
          <p:nvPr>
            <p:ph type="sldNum" sz="quarter" idx="4"/>
          </p:nvPr>
        </p:nvSpPr>
        <p:spPr>
          <a:xfrm>
            <a:off x="7924801" y="6400800"/>
            <a:ext cx="916502" cy="238125"/>
          </a:xfrm>
        </p:spPr>
        <p:txBody>
          <a:bodyPr/>
          <a:lstStyle/>
          <a:p>
            <a:fld id="{5D6A1D68-CA34-4E7F-99D4-0766B53ADE06}" type="slidenum">
              <a:rPr lang="en-US" smtClean="0"/>
              <a:pPr/>
              <a:t>39</a:t>
            </a:fld>
            <a:endParaRPr lang="en-US" dirty="0"/>
          </a:p>
        </p:txBody>
      </p:sp>
      <p:sp>
        <p:nvSpPr>
          <p:cNvPr id="6" name="Content Placeholder 3"/>
          <p:cNvSpPr txBox="1">
            <a:spLocks/>
          </p:cNvSpPr>
          <p:nvPr/>
        </p:nvSpPr>
        <p:spPr>
          <a:xfrm>
            <a:off x="1323975" y="2157413"/>
            <a:ext cx="6837363" cy="385762"/>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0"/>
              </a:spcAft>
              <a:buClr>
                <a:srgbClr val="007E7A"/>
              </a:buClr>
            </a:pPr>
            <a:r>
              <a:rPr lang="en-US" sz="1900" dirty="0"/>
              <a:t>Ensure you are equipped to handle every situation that arises. </a:t>
            </a:r>
          </a:p>
        </p:txBody>
      </p:sp>
      <p:cxnSp>
        <p:nvCxnSpPr>
          <p:cNvPr id="7" name="Straight Arrow Connector 6"/>
          <p:cNvCxnSpPr/>
          <p:nvPr/>
        </p:nvCxnSpPr>
        <p:spPr>
          <a:xfrm flipV="1">
            <a:off x="452438" y="2310219"/>
            <a:ext cx="728662" cy="9525"/>
          </a:xfrm>
          <a:prstGeom prst="straightConnector1">
            <a:avLst/>
          </a:prstGeom>
          <a:ln w="88900" cap="rnd" cmpd="sng">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52438" y="3074144"/>
            <a:ext cx="728662" cy="9525"/>
          </a:xfrm>
          <a:prstGeom prst="straightConnector1">
            <a:avLst/>
          </a:prstGeom>
          <a:ln w="88900" cap="rnd" cmpd="sng">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52438" y="3910013"/>
            <a:ext cx="728662" cy="9525"/>
          </a:xfrm>
          <a:prstGeom prst="straightConnector1">
            <a:avLst/>
          </a:prstGeom>
          <a:ln w="88900" cap="rnd" cmpd="sng">
            <a:tailEnd type="arrow"/>
          </a:ln>
        </p:spPr>
        <p:style>
          <a:lnRef idx="1">
            <a:schemeClr val="accent1"/>
          </a:lnRef>
          <a:fillRef idx="0">
            <a:schemeClr val="accent1"/>
          </a:fillRef>
          <a:effectRef idx="0">
            <a:schemeClr val="accent1"/>
          </a:effectRef>
          <a:fontRef idx="minor">
            <a:schemeClr val="tx1"/>
          </a:fontRef>
        </p:style>
      </p:cxnSp>
      <p:sp>
        <p:nvSpPr>
          <p:cNvPr id="12" name="Content Placeholder 3"/>
          <p:cNvSpPr txBox="1">
            <a:spLocks/>
          </p:cNvSpPr>
          <p:nvPr/>
        </p:nvSpPr>
        <p:spPr>
          <a:xfrm>
            <a:off x="1323975" y="2960638"/>
            <a:ext cx="7207182" cy="614362"/>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0"/>
              </a:spcAft>
              <a:buClr>
                <a:srgbClr val="007E7A"/>
              </a:buClr>
            </a:pPr>
            <a:r>
              <a:rPr lang="en-US" sz="1900" dirty="0"/>
              <a:t>Handle each situation with confidence, empathy and knowledge.</a:t>
            </a:r>
          </a:p>
        </p:txBody>
      </p:sp>
      <p:sp>
        <p:nvSpPr>
          <p:cNvPr id="13" name="Content Placeholder 3"/>
          <p:cNvSpPr txBox="1">
            <a:spLocks/>
          </p:cNvSpPr>
          <p:nvPr/>
        </p:nvSpPr>
        <p:spPr>
          <a:xfrm>
            <a:off x="1323974" y="3814763"/>
            <a:ext cx="6837363" cy="376237"/>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0"/>
              </a:spcAft>
              <a:buClr>
                <a:srgbClr val="007E7A"/>
              </a:buClr>
            </a:pPr>
            <a:r>
              <a:rPr lang="en-US" sz="1900" dirty="0"/>
              <a:t>Resolve the problem and exceed the patient’s expectations. </a:t>
            </a:r>
          </a:p>
        </p:txBody>
      </p:sp>
    </p:spTree>
    <p:extLst>
      <p:ext uri="{BB962C8B-B14F-4D97-AF65-F5344CB8AC3E}">
        <p14:creationId xmlns:p14="http://schemas.microsoft.com/office/powerpoint/2010/main" val="378696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5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25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5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25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25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A4937-D90F-DE45-8198-7C94D2F17E34}"/>
              </a:ext>
            </a:extLst>
          </p:cNvPr>
          <p:cNvSpPr>
            <a:spLocks noGrp="1"/>
          </p:cNvSpPr>
          <p:nvPr>
            <p:ph type="title"/>
          </p:nvPr>
        </p:nvSpPr>
        <p:spPr>
          <a:xfrm>
            <a:off x="685799" y="1549401"/>
            <a:ext cx="6267091" cy="2616200"/>
          </a:xfrm>
        </p:spPr>
        <p:txBody>
          <a:bodyPr/>
          <a:lstStyle/>
          <a:p>
            <a:r>
              <a:rPr lang="en-US" dirty="0"/>
              <a:t>The Components of Customer Service Training</a:t>
            </a:r>
          </a:p>
        </p:txBody>
      </p:sp>
    </p:spTree>
    <p:extLst>
      <p:ext uri="{BB962C8B-B14F-4D97-AF65-F5344CB8AC3E}">
        <p14:creationId xmlns:p14="http://schemas.microsoft.com/office/powerpoint/2010/main" val="806176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p:nvPr/>
        </p:nvSpPr>
        <p:spPr>
          <a:xfrm>
            <a:off x="2996317" y="4980340"/>
            <a:ext cx="724770" cy="724770"/>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AAC832"/>
                </a:solidFill>
              </a:rPr>
              <a:t>T</a:t>
            </a:r>
          </a:p>
        </p:txBody>
      </p:sp>
      <p:sp>
        <p:nvSpPr>
          <p:cNvPr id="17" name="Oval 16"/>
          <p:cNvSpPr/>
          <p:nvPr/>
        </p:nvSpPr>
        <p:spPr>
          <a:xfrm>
            <a:off x="2996317" y="3829105"/>
            <a:ext cx="724770" cy="724770"/>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AAC832"/>
                </a:solidFill>
              </a:rPr>
              <a:t>A</a:t>
            </a:r>
          </a:p>
        </p:txBody>
      </p:sp>
      <p:sp>
        <p:nvSpPr>
          <p:cNvPr id="16" name="Oval 15"/>
          <p:cNvSpPr/>
          <p:nvPr/>
        </p:nvSpPr>
        <p:spPr>
          <a:xfrm>
            <a:off x="2996317" y="2671455"/>
            <a:ext cx="724770" cy="724770"/>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AAC832"/>
                </a:solidFill>
              </a:rPr>
              <a:t>E</a:t>
            </a:r>
          </a:p>
        </p:txBody>
      </p:sp>
      <p:sp>
        <p:nvSpPr>
          <p:cNvPr id="3" name="Title 2"/>
          <p:cNvSpPr>
            <a:spLocks noGrp="1"/>
          </p:cNvSpPr>
          <p:nvPr>
            <p:ph type="title"/>
          </p:nvPr>
        </p:nvSpPr>
        <p:spPr/>
        <p:txBody>
          <a:bodyPr/>
          <a:lstStyle/>
          <a:p>
            <a:r>
              <a:rPr lang="en-US" sz="3400" dirty="0"/>
              <a:t>Taking the Heat</a:t>
            </a:r>
          </a:p>
        </p:txBody>
      </p:sp>
      <p:sp>
        <p:nvSpPr>
          <p:cNvPr id="4" name="Content Placeholder 3"/>
          <p:cNvSpPr>
            <a:spLocks noGrp="1"/>
          </p:cNvSpPr>
          <p:nvPr>
            <p:ph sz="quarter" idx="12"/>
          </p:nvPr>
        </p:nvSpPr>
        <p:spPr>
          <a:xfrm>
            <a:off x="3539243" y="1693195"/>
            <a:ext cx="1685925" cy="690563"/>
          </a:xfrm>
        </p:spPr>
        <p:txBody>
          <a:bodyPr/>
          <a:lstStyle/>
          <a:p>
            <a:pPr lvl="0"/>
            <a:r>
              <a:rPr lang="en-US" sz="2000" b="1" dirty="0"/>
              <a:t>H </a:t>
            </a:r>
            <a:r>
              <a:rPr lang="en-US" sz="2000" dirty="0"/>
              <a:t>ear them out</a:t>
            </a:r>
            <a:endParaRPr lang="en-US" sz="2200" dirty="0"/>
          </a:p>
        </p:txBody>
      </p:sp>
      <p:sp>
        <p:nvSpPr>
          <p:cNvPr id="5" name="Slide Number Placeholder 4"/>
          <p:cNvSpPr>
            <a:spLocks noGrp="1"/>
          </p:cNvSpPr>
          <p:nvPr>
            <p:ph type="sldNum" sz="quarter" idx="4"/>
          </p:nvPr>
        </p:nvSpPr>
        <p:spPr>
          <a:xfrm>
            <a:off x="7924801" y="6400800"/>
            <a:ext cx="916502" cy="238125"/>
          </a:xfrm>
        </p:spPr>
        <p:txBody>
          <a:bodyPr/>
          <a:lstStyle/>
          <a:p>
            <a:fld id="{5D6A1D68-CA34-4E7F-99D4-0766B53ADE06}" type="slidenum">
              <a:rPr lang="en-US" smtClean="0"/>
              <a:pPr/>
              <a:t>40</a:t>
            </a:fld>
            <a:endParaRPr lang="en-US" dirty="0"/>
          </a:p>
        </p:txBody>
      </p:sp>
      <p:sp>
        <p:nvSpPr>
          <p:cNvPr id="6" name="Content Placeholder 3"/>
          <p:cNvSpPr txBox="1">
            <a:spLocks/>
          </p:cNvSpPr>
          <p:nvPr/>
        </p:nvSpPr>
        <p:spPr>
          <a:xfrm>
            <a:off x="3797299" y="3994278"/>
            <a:ext cx="980805" cy="630237"/>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err="1"/>
              <a:t>pologize</a:t>
            </a:r>
            <a:endParaRPr lang="en-US" sz="2200" dirty="0"/>
          </a:p>
        </p:txBody>
      </p:sp>
      <p:sp>
        <p:nvSpPr>
          <p:cNvPr id="7" name="Content Placeholder 3"/>
          <p:cNvSpPr txBox="1">
            <a:spLocks/>
          </p:cNvSpPr>
          <p:nvPr/>
        </p:nvSpPr>
        <p:spPr>
          <a:xfrm>
            <a:off x="3797300" y="5169030"/>
            <a:ext cx="3686880" cy="1027113"/>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err="1"/>
              <a:t>ake</a:t>
            </a:r>
            <a:r>
              <a:rPr lang="en-US" sz="2000" dirty="0"/>
              <a:t> responsibility for action</a:t>
            </a:r>
            <a:endParaRPr lang="en-US" sz="2200" dirty="0"/>
          </a:p>
        </p:txBody>
      </p:sp>
      <p:sp>
        <p:nvSpPr>
          <p:cNvPr id="8" name="Content Placeholder 3"/>
          <p:cNvSpPr txBox="1">
            <a:spLocks/>
          </p:cNvSpPr>
          <p:nvPr/>
        </p:nvSpPr>
        <p:spPr>
          <a:xfrm>
            <a:off x="3797299" y="2817148"/>
            <a:ext cx="1095899" cy="777874"/>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err="1"/>
              <a:t>mpathize</a:t>
            </a:r>
            <a:endParaRPr lang="en-US" sz="2200" dirty="0"/>
          </a:p>
        </p:txBody>
      </p:sp>
      <p:sp>
        <p:nvSpPr>
          <p:cNvPr id="15" name="Oval 14"/>
          <p:cNvSpPr/>
          <p:nvPr/>
        </p:nvSpPr>
        <p:spPr>
          <a:xfrm>
            <a:off x="2996317" y="1550819"/>
            <a:ext cx="724770" cy="724770"/>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AAC832"/>
                </a:solidFill>
              </a:rPr>
              <a:t>H</a:t>
            </a:r>
          </a:p>
        </p:txBody>
      </p:sp>
    </p:spTree>
    <p:extLst>
      <p:ext uri="{BB962C8B-B14F-4D97-AF65-F5344CB8AC3E}">
        <p14:creationId xmlns:p14="http://schemas.microsoft.com/office/powerpoint/2010/main" val="985545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400" dirty="0"/>
              <a:t>Hear: Listen to the Patient</a:t>
            </a:r>
          </a:p>
        </p:txBody>
      </p:sp>
      <p:sp>
        <p:nvSpPr>
          <p:cNvPr id="2" name="Content Placeholder 1"/>
          <p:cNvSpPr>
            <a:spLocks noGrp="1"/>
          </p:cNvSpPr>
          <p:nvPr>
            <p:ph sz="quarter" idx="12"/>
          </p:nvPr>
        </p:nvSpPr>
        <p:spPr>
          <a:xfrm>
            <a:off x="1090431" y="2605087"/>
            <a:ext cx="7120119" cy="3000375"/>
          </a:xfrm>
        </p:spPr>
        <p:txBody>
          <a:bodyPr/>
          <a:lstStyle/>
          <a:p>
            <a:pPr lvl="0">
              <a:lnSpc>
                <a:spcPts val="2400"/>
              </a:lnSpc>
              <a:spcBef>
                <a:spcPts val="0"/>
              </a:spcBef>
              <a:spcAft>
                <a:spcPts val="3000"/>
              </a:spcAft>
              <a:buClr>
                <a:srgbClr val="007E7A"/>
              </a:buClr>
            </a:pPr>
            <a:r>
              <a:rPr lang="en-US" sz="1900" dirty="0"/>
              <a:t>Allow the patient to express their concerns. Patients have a story they need to tell.  </a:t>
            </a:r>
          </a:p>
          <a:p>
            <a:pPr lvl="0">
              <a:lnSpc>
                <a:spcPts val="2400"/>
              </a:lnSpc>
              <a:spcBef>
                <a:spcPts val="0"/>
              </a:spcBef>
              <a:spcAft>
                <a:spcPts val="3000"/>
              </a:spcAft>
              <a:buClr>
                <a:srgbClr val="007E7A"/>
              </a:buClr>
            </a:pPr>
            <a:r>
              <a:rPr lang="en-US" sz="1900" dirty="0"/>
              <a:t>Let the patient tell you why they are upset.</a:t>
            </a:r>
          </a:p>
          <a:p>
            <a:pPr lvl="0">
              <a:lnSpc>
                <a:spcPts val="2400"/>
              </a:lnSpc>
              <a:spcBef>
                <a:spcPts val="0"/>
              </a:spcBef>
              <a:spcAft>
                <a:spcPts val="3000"/>
              </a:spcAft>
              <a:buClr>
                <a:srgbClr val="007E7A"/>
              </a:buClr>
            </a:pPr>
            <a:r>
              <a:rPr lang="en-US" sz="1900" dirty="0"/>
              <a:t>When appropriate, respond with a solution. “Mr. Johnson, </a:t>
            </a:r>
            <a:br>
              <a:rPr lang="en-US" sz="1900" dirty="0"/>
            </a:br>
            <a:r>
              <a:rPr lang="en-US" sz="1900" dirty="0"/>
              <a:t>I apologize that you had that experience. I have a solution to </a:t>
            </a:r>
            <a:br>
              <a:rPr lang="en-US" sz="1900" dirty="0"/>
            </a:br>
            <a:r>
              <a:rPr lang="en-US" sz="1900" dirty="0"/>
              <a:t>your problem. I can have the doctor see you now.”</a:t>
            </a:r>
          </a:p>
        </p:txBody>
      </p:sp>
      <p:sp>
        <p:nvSpPr>
          <p:cNvPr id="5" name="Slide Number Placeholder 4"/>
          <p:cNvSpPr>
            <a:spLocks noGrp="1"/>
          </p:cNvSpPr>
          <p:nvPr>
            <p:ph type="sldNum" sz="quarter" idx="4"/>
          </p:nvPr>
        </p:nvSpPr>
        <p:spPr/>
        <p:txBody>
          <a:bodyPr/>
          <a:lstStyle/>
          <a:p>
            <a:fld id="{5D6A1D68-CA34-4E7F-99D4-0766B53ADE06}" type="slidenum">
              <a:rPr lang="en-US" smtClean="0"/>
              <a:pPr/>
              <a:t>41</a:t>
            </a:fld>
            <a:endParaRPr lang="en-US" dirty="0"/>
          </a:p>
        </p:txBody>
      </p:sp>
      <p:sp>
        <p:nvSpPr>
          <p:cNvPr id="6" name="Content Placeholder 3"/>
          <p:cNvSpPr txBox="1">
            <a:spLocks/>
          </p:cNvSpPr>
          <p:nvPr/>
        </p:nvSpPr>
        <p:spPr>
          <a:xfrm>
            <a:off x="1244073" y="1578895"/>
            <a:ext cx="4500720" cy="690563"/>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ear what the patient has to say:</a:t>
            </a:r>
            <a:endParaRPr lang="en-US" sz="2200" b="1" dirty="0"/>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393899" y="2647950"/>
            <a:ext cx="582414" cy="401637"/>
          </a:xfrm>
          <a:prstGeom prst="rect">
            <a:avLst/>
          </a:prstGeom>
        </p:spPr>
      </p:pic>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384374" y="3563143"/>
            <a:ext cx="582414" cy="401637"/>
          </a:xfrm>
          <a:prstGeom prst="rect">
            <a:avLst/>
          </a:prstGeom>
        </p:spPr>
      </p:pic>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384374" y="4513263"/>
            <a:ext cx="582414" cy="401637"/>
          </a:xfrm>
          <a:prstGeom prst="rect">
            <a:avLst/>
          </a:prstGeom>
        </p:spPr>
      </p:pic>
      <p:sp>
        <p:nvSpPr>
          <p:cNvPr id="11" name="Oval 10"/>
          <p:cNvSpPr/>
          <p:nvPr/>
        </p:nvSpPr>
        <p:spPr>
          <a:xfrm>
            <a:off x="460935" y="1443552"/>
            <a:ext cx="724770" cy="724770"/>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AAC832"/>
                </a:solidFill>
              </a:rPr>
              <a:t>H</a:t>
            </a:r>
          </a:p>
        </p:txBody>
      </p:sp>
    </p:spTree>
    <p:extLst>
      <p:ext uri="{BB962C8B-B14F-4D97-AF65-F5344CB8AC3E}">
        <p14:creationId xmlns:p14="http://schemas.microsoft.com/office/powerpoint/2010/main" val="29112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460935" y="1443552"/>
            <a:ext cx="724770" cy="724770"/>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AAC832"/>
                </a:solidFill>
              </a:rPr>
              <a:t>E</a:t>
            </a:r>
          </a:p>
        </p:txBody>
      </p:sp>
      <p:sp>
        <p:nvSpPr>
          <p:cNvPr id="4" name="Title 3"/>
          <p:cNvSpPr>
            <a:spLocks noGrp="1"/>
          </p:cNvSpPr>
          <p:nvPr>
            <p:ph type="title"/>
          </p:nvPr>
        </p:nvSpPr>
        <p:spPr/>
        <p:txBody>
          <a:bodyPr/>
          <a:lstStyle/>
          <a:p>
            <a:r>
              <a:rPr lang="en-US" sz="3400" dirty="0"/>
              <a:t>Empathy</a:t>
            </a:r>
          </a:p>
        </p:txBody>
      </p:sp>
      <p:sp>
        <p:nvSpPr>
          <p:cNvPr id="2" name="Content Placeholder 1"/>
          <p:cNvSpPr>
            <a:spLocks noGrp="1"/>
          </p:cNvSpPr>
          <p:nvPr>
            <p:ph sz="quarter" idx="12"/>
          </p:nvPr>
        </p:nvSpPr>
        <p:spPr>
          <a:xfrm>
            <a:off x="452437" y="2886075"/>
            <a:ext cx="7853363" cy="2886075"/>
          </a:xfrm>
        </p:spPr>
        <p:txBody>
          <a:bodyPr/>
          <a:lstStyle/>
          <a:p>
            <a:r>
              <a:rPr lang="en-US" sz="1900" b="1" dirty="0">
                <a:solidFill>
                  <a:srgbClr val="007E7A"/>
                </a:solidFill>
              </a:rPr>
              <a:t>Examples:  </a:t>
            </a:r>
          </a:p>
          <a:p>
            <a:pPr marL="685800" lvl="1" indent="0">
              <a:spcAft>
                <a:spcPts val="2500"/>
              </a:spcAft>
              <a:buNone/>
            </a:pPr>
            <a:r>
              <a:rPr lang="en-US" sz="1900" dirty="0"/>
              <a:t>“I understand why you are upset/angry; I am here to help you! </a:t>
            </a:r>
            <a:br>
              <a:rPr lang="en-US" sz="1900" dirty="0"/>
            </a:br>
            <a:r>
              <a:rPr lang="en-US" sz="1900" dirty="0"/>
              <a:t>You have all of my attention.” </a:t>
            </a:r>
          </a:p>
          <a:p>
            <a:pPr marL="685800" lvl="1" indent="0">
              <a:buNone/>
            </a:pPr>
            <a:r>
              <a:rPr lang="en-US" sz="1900" dirty="0"/>
              <a:t>“I am going to fix this situation right now. And I will make every effort to make sure it does not happen again.”</a:t>
            </a:r>
          </a:p>
        </p:txBody>
      </p:sp>
      <p:sp>
        <p:nvSpPr>
          <p:cNvPr id="5" name="Slide Number Placeholder 4"/>
          <p:cNvSpPr>
            <a:spLocks noGrp="1"/>
          </p:cNvSpPr>
          <p:nvPr>
            <p:ph type="sldNum" sz="quarter" idx="4"/>
          </p:nvPr>
        </p:nvSpPr>
        <p:spPr/>
        <p:txBody>
          <a:bodyPr/>
          <a:lstStyle/>
          <a:p>
            <a:fld id="{5D6A1D68-CA34-4E7F-99D4-0766B53ADE06}" type="slidenum">
              <a:rPr lang="en-US" smtClean="0"/>
              <a:pPr/>
              <a:t>42</a:t>
            </a:fld>
            <a:endParaRPr lang="en-US" dirty="0"/>
          </a:p>
        </p:txBody>
      </p:sp>
      <p:sp>
        <p:nvSpPr>
          <p:cNvPr id="6" name="Content Placeholder 3"/>
          <p:cNvSpPr txBox="1">
            <a:spLocks/>
          </p:cNvSpPr>
          <p:nvPr/>
        </p:nvSpPr>
        <p:spPr>
          <a:xfrm>
            <a:off x="1257300" y="1578895"/>
            <a:ext cx="7512050" cy="345155"/>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000" b="1" dirty="0" err="1"/>
              <a:t>mpathize</a:t>
            </a:r>
            <a:endParaRPr lang="en-US" sz="2200" b="1" dirty="0"/>
          </a:p>
        </p:txBody>
      </p:sp>
      <p:sp>
        <p:nvSpPr>
          <p:cNvPr id="3" name="Rectangle 2"/>
          <p:cNvSpPr/>
          <p:nvPr/>
        </p:nvSpPr>
        <p:spPr>
          <a:xfrm>
            <a:off x="452438" y="2285465"/>
            <a:ext cx="8558212" cy="292388"/>
          </a:xfrm>
          <a:prstGeom prst="rect">
            <a:avLst/>
          </a:prstGeom>
        </p:spPr>
        <p:txBody>
          <a:bodyPr wrap="square" lIns="0" tIns="0" rIns="0" bIns="0">
            <a:spAutoFit/>
          </a:bodyPr>
          <a:lstStyle/>
          <a:p>
            <a:pPr lvl="0"/>
            <a:r>
              <a:rPr lang="en-US" sz="1900" dirty="0"/>
              <a:t>Let patients know that you understand them and that you desire to help them.</a:t>
            </a: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393899" y="3457575"/>
            <a:ext cx="582414" cy="401637"/>
          </a:xfrm>
          <a:prstGeom prst="rect">
            <a:avLst/>
          </a:prstGeom>
        </p:spPr>
      </p:pic>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374758" y="4438650"/>
            <a:ext cx="582414" cy="401637"/>
          </a:xfrm>
          <a:prstGeom prst="rect">
            <a:avLst/>
          </a:prstGeom>
        </p:spPr>
      </p:pic>
    </p:spTree>
    <p:extLst>
      <p:ext uri="{BB962C8B-B14F-4D97-AF65-F5344CB8AC3E}">
        <p14:creationId xmlns:p14="http://schemas.microsoft.com/office/powerpoint/2010/main" val="40543454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400" dirty="0"/>
              <a:t>An Apology</a:t>
            </a:r>
          </a:p>
        </p:txBody>
      </p:sp>
      <p:sp>
        <p:nvSpPr>
          <p:cNvPr id="2" name="Content Placeholder 1"/>
          <p:cNvSpPr>
            <a:spLocks noGrp="1"/>
          </p:cNvSpPr>
          <p:nvPr>
            <p:ph sz="quarter" idx="12"/>
          </p:nvPr>
        </p:nvSpPr>
        <p:spPr>
          <a:xfrm>
            <a:off x="450462" y="3017043"/>
            <a:ext cx="8318888" cy="2751138"/>
          </a:xfrm>
        </p:spPr>
        <p:txBody>
          <a:bodyPr/>
          <a:lstStyle/>
          <a:p>
            <a:pPr marL="0" lvl="1" indent="0">
              <a:buNone/>
            </a:pPr>
            <a:r>
              <a:rPr lang="en-US" sz="1900" b="1" dirty="0">
                <a:solidFill>
                  <a:srgbClr val="007E7A"/>
                </a:solidFill>
              </a:rPr>
              <a:t>Examples:  </a:t>
            </a:r>
            <a:endParaRPr lang="en-US" sz="1900" dirty="0"/>
          </a:p>
          <a:p>
            <a:pPr marL="0" lvl="1" indent="0">
              <a:buNone/>
            </a:pPr>
            <a:r>
              <a:rPr lang="en-US" sz="1900" dirty="0"/>
              <a:t>“I apologize for the situation.”</a:t>
            </a:r>
          </a:p>
          <a:p>
            <a:pPr marL="0" lvl="1" indent="0">
              <a:buNone/>
            </a:pPr>
            <a:r>
              <a:rPr lang="en-US" sz="1900" dirty="0"/>
              <a:t>“I apologize that we have you scheduled at a different facility. </a:t>
            </a:r>
            <a:br>
              <a:rPr lang="en-US" sz="1900" dirty="0"/>
            </a:br>
            <a:r>
              <a:rPr lang="en-US" sz="1900" dirty="0"/>
              <a:t>Would it be okay if I have another physician see you today?”</a:t>
            </a:r>
          </a:p>
          <a:p>
            <a:pPr marL="0" lvl="1" indent="0">
              <a:buNone/>
            </a:pPr>
            <a:r>
              <a:rPr lang="en-US" sz="1900" dirty="0"/>
              <a:t>“I apologize for the confusion that you encountered.”</a:t>
            </a:r>
          </a:p>
          <a:p>
            <a:pPr marL="0" lvl="1" indent="0">
              <a:buNone/>
            </a:pPr>
            <a:r>
              <a:rPr lang="en-US" sz="1900" dirty="0"/>
              <a:t>“I am so sorry that we did not meet your expectations; I want to correct that!”</a:t>
            </a:r>
          </a:p>
          <a:p>
            <a:pPr marL="0" lvl="1" indent="0">
              <a:buNone/>
            </a:pPr>
            <a:r>
              <a:rPr lang="en-US" sz="1900" dirty="0"/>
              <a:t>“Please forgive us for this mistake.” </a:t>
            </a:r>
          </a:p>
        </p:txBody>
      </p:sp>
      <p:sp>
        <p:nvSpPr>
          <p:cNvPr id="5" name="Slide Number Placeholder 4"/>
          <p:cNvSpPr>
            <a:spLocks noGrp="1"/>
          </p:cNvSpPr>
          <p:nvPr>
            <p:ph type="sldNum" sz="quarter" idx="4"/>
          </p:nvPr>
        </p:nvSpPr>
        <p:spPr/>
        <p:txBody>
          <a:bodyPr/>
          <a:lstStyle/>
          <a:p>
            <a:fld id="{5D6A1D68-CA34-4E7F-99D4-0766B53ADE06}" type="slidenum">
              <a:rPr lang="en-US" smtClean="0"/>
              <a:pPr/>
              <a:t>43</a:t>
            </a:fld>
            <a:endParaRPr lang="en-US" dirty="0"/>
          </a:p>
        </p:txBody>
      </p:sp>
      <p:sp>
        <p:nvSpPr>
          <p:cNvPr id="6" name="Content Placeholder 3"/>
          <p:cNvSpPr txBox="1">
            <a:spLocks/>
          </p:cNvSpPr>
          <p:nvPr/>
        </p:nvSpPr>
        <p:spPr>
          <a:xfrm>
            <a:off x="1257300" y="1578895"/>
            <a:ext cx="7512050" cy="345155"/>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000" b="1" dirty="0" err="1"/>
              <a:t>pologize</a:t>
            </a:r>
            <a:endParaRPr lang="en-US" sz="2200" b="1" dirty="0"/>
          </a:p>
        </p:txBody>
      </p:sp>
      <p:sp>
        <p:nvSpPr>
          <p:cNvPr id="8" name="Rectangle 7"/>
          <p:cNvSpPr/>
          <p:nvPr/>
        </p:nvSpPr>
        <p:spPr>
          <a:xfrm>
            <a:off x="452438" y="2285465"/>
            <a:ext cx="7853362" cy="615553"/>
          </a:xfrm>
          <a:prstGeom prst="rect">
            <a:avLst/>
          </a:prstGeom>
        </p:spPr>
        <p:txBody>
          <a:bodyPr wrap="square" lIns="0" tIns="0" rIns="0" bIns="0">
            <a:spAutoFit/>
          </a:bodyPr>
          <a:lstStyle/>
          <a:p>
            <a:pPr lvl="0">
              <a:lnSpc>
                <a:spcPts val="2400"/>
              </a:lnSpc>
              <a:spcBef>
                <a:spcPts val="0"/>
              </a:spcBef>
            </a:pPr>
            <a:r>
              <a:rPr lang="en-US" sz="1900" dirty="0"/>
              <a:t>Let patients know you are sincerely sorry that you made a mistake (perceived or real).  </a:t>
            </a:r>
          </a:p>
        </p:txBody>
      </p:sp>
      <p:pic>
        <p:nvPicPr>
          <p:cNvPr id="14" name="Picture 13"/>
          <p:cNvPicPr/>
          <p:nvPr/>
        </p:nvPicPr>
        <p:blipFill>
          <a:blip r:embed="rId2">
            <a:extLst>
              <a:ext uri="{28A0092B-C50C-407E-A947-70E740481C1C}">
                <a14:useLocalDpi xmlns:a14="http://schemas.microsoft.com/office/drawing/2010/main" val="0"/>
              </a:ext>
            </a:extLst>
          </a:blip>
          <a:stretch>
            <a:fillRect/>
          </a:stretch>
        </p:blipFill>
        <p:spPr>
          <a:xfrm>
            <a:off x="6551295" y="2682232"/>
            <a:ext cx="2297430" cy="1584325"/>
          </a:xfrm>
          <a:prstGeom prst="rect">
            <a:avLst/>
          </a:prstGeom>
        </p:spPr>
      </p:pic>
      <p:sp>
        <p:nvSpPr>
          <p:cNvPr id="9" name="Oval 8"/>
          <p:cNvSpPr/>
          <p:nvPr/>
        </p:nvSpPr>
        <p:spPr>
          <a:xfrm>
            <a:off x="460935" y="1443552"/>
            <a:ext cx="724770" cy="724770"/>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AAC832"/>
                </a:solidFill>
              </a:rPr>
              <a:t>A</a:t>
            </a:r>
          </a:p>
        </p:txBody>
      </p:sp>
    </p:spTree>
    <p:extLst>
      <p:ext uri="{BB962C8B-B14F-4D97-AF65-F5344CB8AC3E}">
        <p14:creationId xmlns:p14="http://schemas.microsoft.com/office/powerpoint/2010/main" val="27883952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460935" y="1443552"/>
            <a:ext cx="724770" cy="724770"/>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AAC832"/>
                </a:solidFill>
              </a:rPr>
              <a:t>T</a:t>
            </a:r>
          </a:p>
        </p:txBody>
      </p:sp>
      <p:sp>
        <p:nvSpPr>
          <p:cNvPr id="4" name="Title 3"/>
          <p:cNvSpPr>
            <a:spLocks noGrp="1"/>
          </p:cNvSpPr>
          <p:nvPr>
            <p:ph type="title"/>
          </p:nvPr>
        </p:nvSpPr>
        <p:spPr/>
        <p:txBody>
          <a:bodyPr/>
          <a:lstStyle/>
          <a:p>
            <a:r>
              <a:rPr lang="en-US" sz="3400" dirty="0"/>
              <a:t>Take Responsibility</a:t>
            </a:r>
          </a:p>
        </p:txBody>
      </p:sp>
      <p:sp>
        <p:nvSpPr>
          <p:cNvPr id="5" name="Slide Number Placeholder 4"/>
          <p:cNvSpPr>
            <a:spLocks noGrp="1"/>
          </p:cNvSpPr>
          <p:nvPr>
            <p:ph type="sldNum" sz="quarter" idx="4"/>
          </p:nvPr>
        </p:nvSpPr>
        <p:spPr/>
        <p:txBody>
          <a:bodyPr/>
          <a:lstStyle/>
          <a:p>
            <a:fld id="{5D6A1D68-CA34-4E7F-99D4-0766B53ADE06}" type="slidenum">
              <a:rPr lang="en-US" smtClean="0"/>
              <a:pPr/>
              <a:t>44</a:t>
            </a:fld>
            <a:endParaRPr lang="en-US" dirty="0"/>
          </a:p>
        </p:txBody>
      </p:sp>
      <p:sp>
        <p:nvSpPr>
          <p:cNvPr id="6" name="Content Placeholder 3"/>
          <p:cNvSpPr txBox="1">
            <a:spLocks/>
          </p:cNvSpPr>
          <p:nvPr/>
        </p:nvSpPr>
        <p:spPr>
          <a:xfrm>
            <a:off x="1257300" y="1578895"/>
            <a:ext cx="7512050" cy="345155"/>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000" b="1" dirty="0" err="1"/>
              <a:t>ake</a:t>
            </a:r>
            <a:r>
              <a:rPr lang="en-US" sz="2000" b="1" dirty="0"/>
              <a:t> responsibility for action</a:t>
            </a:r>
            <a:endParaRPr lang="en-US" sz="2200" b="1" dirty="0"/>
          </a:p>
        </p:txBody>
      </p:sp>
      <p:sp>
        <p:nvSpPr>
          <p:cNvPr id="8" name="Rectangle 7"/>
          <p:cNvSpPr/>
          <p:nvPr/>
        </p:nvSpPr>
        <p:spPr>
          <a:xfrm>
            <a:off x="452438" y="2285465"/>
            <a:ext cx="8558212" cy="292388"/>
          </a:xfrm>
          <a:prstGeom prst="rect">
            <a:avLst/>
          </a:prstGeom>
        </p:spPr>
        <p:txBody>
          <a:bodyPr wrap="square" lIns="0" tIns="0" rIns="0" bIns="0">
            <a:spAutoFit/>
          </a:bodyPr>
          <a:lstStyle/>
          <a:p>
            <a:pPr lvl="0"/>
            <a:r>
              <a:rPr lang="en-US" sz="1900" dirty="0"/>
              <a:t>Solve the problem.</a:t>
            </a:r>
          </a:p>
        </p:txBody>
      </p:sp>
      <p:sp>
        <p:nvSpPr>
          <p:cNvPr id="9" name="Content Placeholder 1"/>
          <p:cNvSpPr txBox="1">
            <a:spLocks/>
          </p:cNvSpPr>
          <p:nvPr/>
        </p:nvSpPr>
        <p:spPr>
          <a:xfrm>
            <a:off x="452438" y="2886075"/>
            <a:ext cx="7853362" cy="2886075"/>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00" b="1" dirty="0">
                <a:solidFill>
                  <a:srgbClr val="007E7A"/>
                </a:solidFill>
              </a:rPr>
              <a:t>Examples:  </a:t>
            </a:r>
          </a:p>
          <a:p>
            <a:pPr marL="685800" lvl="1" indent="0">
              <a:spcAft>
                <a:spcPts val="2500"/>
              </a:spcAft>
              <a:buNone/>
            </a:pPr>
            <a:r>
              <a:rPr lang="en-US" sz="1900" dirty="0"/>
              <a:t>“I can take care of this problem right now.” </a:t>
            </a:r>
          </a:p>
          <a:p>
            <a:pPr marL="685800" lvl="1" indent="0">
              <a:buNone/>
            </a:pPr>
            <a:r>
              <a:rPr lang="en-US" sz="1900" dirty="0"/>
              <a:t>”I will need to call my office manager, and he/she will solve this challenge right away.” </a:t>
            </a:r>
          </a:p>
        </p:txBody>
      </p:sp>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393899" y="3419475"/>
            <a:ext cx="582414" cy="401637"/>
          </a:xfrm>
          <a:prstGeom prst="rect">
            <a:avLst/>
          </a:prstGeom>
        </p:spPr>
      </p:pic>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374758" y="4237831"/>
            <a:ext cx="582414" cy="401637"/>
          </a:xfrm>
          <a:prstGeom prst="rect">
            <a:avLst/>
          </a:prstGeom>
        </p:spPr>
      </p:pic>
    </p:spTree>
    <p:extLst>
      <p:ext uri="{BB962C8B-B14F-4D97-AF65-F5344CB8AC3E}">
        <p14:creationId xmlns:p14="http://schemas.microsoft.com/office/powerpoint/2010/main" val="4461192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400" dirty="0"/>
              <a:t>Patient Needs</a:t>
            </a:r>
          </a:p>
        </p:txBody>
      </p:sp>
      <p:sp>
        <p:nvSpPr>
          <p:cNvPr id="2" name="Content Placeholder 1"/>
          <p:cNvSpPr>
            <a:spLocks noGrp="1"/>
          </p:cNvSpPr>
          <p:nvPr>
            <p:ph sz="quarter" idx="12"/>
          </p:nvPr>
        </p:nvSpPr>
        <p:spPr/>
        <p:txBody>
          <a:bodyPr/>
          <a:lstStyle/>
          <a:p>
            <a:pPr lvl="0"/>
            <a:r>
              <a:rPr lang="en-US" sz="2200" b="1" dirty="0">
                <a:solidFill>
                  <a:srgbClr val="007E7A"/>
                </a:solidFill>
              </a:rPr>
              <a:t>Meet or exceed the patient’s needs:</a:t>
            </a:r>
          </a:p>
          <a:p>
            <a:pPr marL="231775" lvl="0" indent="-231775">
              <a:buClr>
                <a:srgbClr val="007E7A"/>
              </a:buClr>
              <a:buFont typeface="Arial" panose="020B0604020202020204" pitchFamily="34" charset="0"/>
              <a:buChar char="•"/>
            </a:pPr>
            <a:r>
              <a:rPr lang="en-US" sz="2200" b="1" dirty="0"/>
              <a:t>Clarify</a:t>
            </a:r>
            <a:r>
              <a:rPr lang="en-US" sz="2200" dirty="0"/>
              <a:t> the </a:t>
            </a:r>
            <a:r>
              <a:rPr lang="en-US" sz="2200" b="1" dirty="0"/>
              <a:t>need</a:t>
            </a:r>
            <a:r>
              <a:rPr lang="en-US" sz="2200" dirty="0"/>
              <a:t> first, and then take action. </a:t>
            </a:r>
          </a:p>
          <a:p>
            <a:pPr marL="231775" lvl="0" indent="-231775">
              <a:buClr>
                <a:srgbClr val="007E7A"/>
              </a:buClr>
              <a:buFont typeface="Arial" panose="020B0604020202020204" pitchFamily="34" charset="0"/>
              <a:buChar char="•"/>
            </a:pPr>
            <a:r>
              <a:rPr lang="en-US" sz="2200" b="1" dirty="0"/>
              <a:t>Exceed</a:t>
            </a:r>
            <a:r>
              <a:rPr lang="en-US" sz="2200" dirty="0"/>
              <a:t> their </a:t>
            </a:r>
            <a:r>
              <a:rPr lang="en-US" sz="2200" b="1" dirty="0"/>
              <a:t>need.</a:t>
            </a:r>
            <a:endParaRPr lang="en-US" sz="2200" dirty="0"/>
          </a:p>
        </p:txBody>
      </p:sp>
      <p:sp>
        <p:nvSpPr>
          <p:cNvPr id="5" name="Slide Number Placeholder 4"/>
          <p:cNvSpPr>
            <a:spLocks noGrp="1"/>
          </p:cNvSpPr>
          <p:nvPr>
            <p:ph type="sldNum" sz="quarter" idx="4"/>
          </p:nvPr>
        </p:nvSpPr>
        <p:spPr/>
        <p:txBody>
          <a:bodyPr/>
          <a:lstStyle/>
          <a:p>
            <a:fld id="{5D6A1D68-CA34-4E7F-99D4-0766B53ADE06}" type="slidenum">
              <a:rPr lang="en-US" smtClean="0"/>
              <a:pPr/>
              <a:t>45</a:t>
            </a:fld>
            <a:endParaRPr lang="en-US"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702359" y="3184100"/>
            <a:ext cx="3548781" cy="2447266"/>
          </a:xfrm>
          <a:prstGeom prst="rect">
            <a:avLst/>
          </a:prstGeom>
        </p:spPr>
      </p:pic>
    </p:spTree>
    <p:extLst>
      <p:ext uri="{BB962C8B-B14F-4D97-AF65-F5344CB8AC3E}">
        <p14:creationId xmlns:p14="http://schemas.microsoft.com/office/powerpoint/2010/main" val="2730880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400" dirty="0"/>
              <a:t>Patient Satisfaction</a:t>
            </a:r>
          </a:p>
        </p:txBody>
      </p:sp>
      <p:sp>
        <p:nvSpPr>
          <p:cNvPr id="2" name="Content Placeholder 1"/>
          <p:cNvSpPr>
            <a:spLocks noGrp="1"/>
          </p:cNvSpPr>
          <p:nvPr>
            <p:ph sz="quarter" idx="12"/>
          </p:nvPr>
        </p:nvSpPr>
        <p:spPr/>
        <p:txBody>
          <a:bodyPr/>
          <a:lstStyle/>
          <a:p>
            <a:r>
              <a:rPr lang="en-US" sz="2200" b="1" dirty="0"/>
              <a:t>Confirm</a:t>
            </a:r>
            <a:r>
              <a:rPr lang="en-US" sz="2200" dirty="0"/>
              <a:t> the patient’s satisfaction with your service:</a:t>
            </a:r>
          </a:p>
          <a:p>
            <a:pPr marL="231775" lvl="0" indent="-231775">
              <a:buClr>
                <a:srgbClr val="007E7A"/>
              </a:buClr>
              <a:buFont typeface="Arial" panose="020B0604020202020204" pitchFamily="34" charset="0"/>
              <a:buChar char="•"/>
            </a:pPr>
            <a:r>
              <a:rPr lang="en-US" sz="2200" dirty="0"/>
              <a:t>Ask!</a:t>
            </a:r>
          </a:p>
        </p:txBody>
      </p:sp>
      <p:sp>
        <p:nvSpPr>
          <p:cNvPr id="5" name="Slide Number Placeholder 4"/>
          <p:cNvSpPr>
            <a:spLocks noGrp="1"/>
          </p:cNvSpPr>
          <p:nvPr>
            <p:ph type="sldNum" sz="quarter" idx="4"/>
          </p:nvPr>
        </p:nvSpPr>
        <p:spPr/>
        <p:txBody>
          <a:bodyPr/>
          <a:lstStyle/>
          <a:p>
            <a:fld id="{5D6A1D68-CA34-4E7F-99D4-0766B53ADE06}" type="slidenum">
              <a:rPr lang="en-US" smtClean="0"/>
              <a:pPr/>
              <a:t>46</a:t>
            </a:fld>
            <a:endParaRPr lang="en-US"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897293" y="2511425"/>
            <a:ext cx="3830585" cy="2641600"/>
          </a:xfrm>
          <a:prstGeom prst="rect">
            <a:avLst/>
          </a:prstGeom>
        </p:spPr>
      </p:pic>
    </p:spTree>
    <p:extLst>
      <p:ext uri="{BB962C8B-B14F-4D97-AF65-F5344CB8AC3E}">
        <p14:creationId xmlns:p14="http://schemas.microsoft.com/office/powerpoint/2010/main" val="3597736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Test Your Knowledge</a:t>
            </a:r>
          </a:p>
        </p:txBody>
      </p:sp>
    </p:spTree>
    <p:extLst>
      <p:ext uri="{BB962C8B-B14F-4D97-AF65-F5344CB8AC3E}">
        <p14:creationId xmlns:p14="http://schemas.microsoft.com/office/powerpoint/2010/main" val="1862396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a:t>Question 1</a:t>
            </a:r>
          </a:p>
        </p:txBody>
      </p:sp>
      <p:sp>
        <p:nvSpPr>
          <p:cNvPr id="4" name="Content Placeholder 3"/>
          <p:cNvSpPr>
            <a:spLocks noGrp="1"/>
          </p:cNvSpPr>
          <p:nvPr>
            <p:ph sz="quarter" idx="12"/>
          </p:nvPr>
        </p:nvSpPr>
        <p:spPr/>
        <p:txBody>
          <a:bodyPr/>
          <a:lstStyle/>
          <a:p>
            <a:r>
              <a:rPr lang="en-US" sz="2200" dirty="0"/>
              <a:t>A new male patient presents at the front desk asking to see a physician. His appearance is questionable (e.g., layered clothing, somewhat unclean, and unkempt facial hair). It is clear that the patient requires medical attention and needs to see a provider. What should you do?</a:t>
            </a:r>
          </a:p>
        </p:txBody>
      </p:sp>
      <p:sp>
        <p:nvSpPr>
          <p:cNvPr id="5" name="Slide Number Placeholder 4"/>
          <p:cNvSpPr>
            <a:spLocks noGrp="1"/>
          </p:cNvSpPr>
          <p:nvPr>
            <p:ph type="sldNum" sz="quarter" idx="4"/>
          </p:nvPr>
        </p:nvSpPr>
        <p:spPr>
          <a:xfrm>
            <a:off x="7924801" y="6400800"/>
            <a:ext cx="916502" cy="238125"/>
          </a:xfrm>
        </p:spPr>
        <p:txBody>
          <a:bodyPr/>
          <a:lstStyle/>
          <a:p>
            <a:fld id="{5D6A1D68-CA34-4E7F-99D4-0766B53ADE06}" type="slidenum">
              <a:rPr lang="en-US" smtClean="0"/>
              <a:pPr/>
              <a:t>48</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5490" y="3863975"/>
            <a:ext cx="2160460" cy="2160460"/>
          </a:xfrm>
          <a:prstGeom prst="rect">
            <a:avLst/>
          </a:prstGeom>
        </p:spPr>
      </p:pic>
    </p:spTree>
    <p:extLst>
      <p:ext uri="{BB962C8B-B14F-4D97-AF65-F5344CB8AC3E}">
        <p14:creationId xmlns:p14="http://schemas.microsoft.com/office/powerpoint/2010/main" val="1324013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400" dirty="0"/>
              <a:t>Answer</a:t>
            </a:r>
            <a:r>
              <a:rPr lang="en-US" dirty="0"/>
              <a:t/>
            </a:r>
            <a:br>
              <a:rPr lang="en-US" dirty="0"/>
            </a:br>
            <a:r>
              <a:rPr lang="en-US" sz="2800" b="1" dirty="0"/>
              <a:t>Select the appropriate answer</a:t>
            </a:r>
          </a:p>
        </p:txBody>
      </p:sp>
      <p:sp>
        <p:nvSpPr>
          <p:cNvPr id="5" name="Slide Number Placeholder 4"/>
          <p:cNvSpPr>
            <a:spLocks noGrp="1"/>
          </p:cNvSpPr>
          <p:nvPr>
            <p:ph type="sldNum" sz="quarter" idx="4"/>
          </p:nvPr>
        </p:nvSpPr>
        <p:spPr/>
        <p:txBody>
          <a:bodyPr/>
          <a:lstStyle/>
          <a:p>
            <a:fld id="{5D6A1D68-CA34-4E7F-99D4-0766B53ADE06}" type="slidenum">
              <a:rPr lang="en-US" smtClean="0"/>
              <a:pPr/>
              <a:t>49</a:t>
            </a:fld>
            <a:endParaRPr lang="en-US" dirty="0"/>
          </a:p>
        </p:txBody>
      </p:sp>
      <p:sp useBgFill="1">
        <p:nvSpPr>
          <p:cNvPr id="9" name="Rectangle 8">
            <a:hlinkClick r:id="rId2" action="ppaction://hlinksldjump"/>
          </p:cNvPr>
          <p:cNvSpPr/>
          <p:nvPr/>
        </p:nvSpPr>
        <p:spPr>
          <a:xfrm>
            <a:off x="373777" y="1606799"/>
            <a:ext cx="3782678" cy="1530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8650" indent="-628650">
              <a:lnSpc>
                <a:spcPct val="100000"/>
              </a:lnSpc>
              <a:buClr>
                <a:srgbClr val="007E7A"/>
              </a:buClr>
              <a:buFont typeface="+mj-lt"/>
              <a:buAutoNum type="alphaUcPeriod"/>
            </a:pPr>
            <a:r>
              <a:rPr lang="en-US" sz="1900" dirty="0">
                <a:solidFill>
                  <a:schemeClr val="tx1"/>
                </a:solidFill>
              </a:rPr>
              <a:t>Assume the patient is homeless and use a referral list to send them to another location. Notify the supervisor of your actions. </a:t>
            </a:r>
          </a:p>
        </p:txBody>
      </p:sp>
      <p:sp useBgFill="1">
        <p:nvSpPr>
          <p:cNvPr id="10" name="Rectangle 9">
            <a:hlinkClick r:id="rId2" action="ppaction://hlinksldjump"/>
          </p:cNvPr>
          <p:cNvSpPr/>
          <p:nvPr/>
        </p:nvSpPr>
        <p:spPr>
          <a:xfrm>
            <a:off x="1119189" y="3561324"/>
            <a:ext cx="3037266" cy="10724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buClr>
                <a:srgbClr val="007E7A"/>
              </a:buClr>
            </a:pPr>
            <a:r>
              <a:rPr lang="en-US" sz="1900" dirty="0">
                <a:solidFill>
                  <a:schemeClr val="tx1"/>
                </a:solidFill>
              </a:rPr>
              <a:t>The patient has no insurance and therefore we will not be able to provide care for him. </a:t>
            </a:r>
          </a:p>
        </p:txBody>
      </p:sp>
      <p:sp useBgFill="1">
        <p:nvSpPr>
          <p:cNvPr id="11" name="Rectangle 10">
            <a:hlinkClick r:id="rId2" action="ppaction://hlinksldjump"/>
          </p:cNvPr>
          <p:cNvSpPr/>
          <p:nvPr/>
        </p:nvSpPr>
        <p:spPr>
          <a:xfrm>
            <a:off x="4459079" y="3800910"/>
            <a:ext cx="4271966" cy="19902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nSpc>
                <a:spcPct val="100000"/>
              </a:lnSpc>
              <a:buClr>
                <a:srgbClr val="007E7A"/>
              </a:buClr>
              <a:buFont typeface="+mj-lt"/>
              <a:buAutoNum type="alphaUcPeriod" startAt="4"/>
            </a:pPr>
            <a:r>
              <a:rPr lang="en-US" sz="1900" dirty="0">
                <a:solidFill>
                  <a:schemeClr val="tx1"/>
                </a:solidFill>
              </a:rPr>
              <a:t>Immediately refer the patient to the nearest homeless shelter </a:t>
            </a:r>
            <a:br>
              <a:rPr lang="en-US" sz="1900" dirty="0">
                <a:solidFill>
                  <a:schemeClr val="tx1"/>
                </a:solidFill>
              </a:rPr>
            </a:br>
            <a:r>
              <a:rPr lang="en-US" sz="1900" dirty="0">
                <a:solidFill>
                  <a:schemeClr val="tx1"/>
                </a:solidFill>
              </a:rPr>
              <a:t>for assistance and health care services. Advise them to go directly to that facility for future care.</a:t>
            </a:r>
          </a:p>
        </p:txBody>
      </p:sp>
      <p:sp useBgFill="1">
        <p:nvSpPr>
          <p:cNvPr id="12" name="Rectangle 11">
            <a:hlinkClick r:id="rId3" action="ppaction://hlinksldjump"/>
          </p:cNvPr>
          <p:cNvSpPr/>
          <p:nvPr/>
        </p:nvSpPr>
        <p:spPr>
          <a:xfrm>
            <a:off x="4459079" y="1662754"/>
            <a:ext cx="4271966" cy="19902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nSpc>
                <a:spcPct val="100000"/>
              </a:lnSpc>
              <a:buClr>
                <a:srgbClr val="007E7A"/>
              </a:buClr>
              <a:buFont typeface="+mj-lt"/>
              <a:buAutoNum type="alphaUcPeriod" startAt="3"/>
            </a:pPr>
            <a:r>
              <a:rPr lang="en-US" sz="1900" dirty="0">
                <a:solidFill>
                  <a:schemeClr val="tx1"/>
                </a:solidFill>
              </a:rPr>
              <a:t>Make every effort to accommodate the patient and process him into the system to see a provider. Make special accommodations for his belongings to ensure they are secure.</a:t>
            </a:r>
          </a:p>
        </p:txBody>
      </p:sp>
      <p:sp>
        <p:nvSpPr>
          <p:cNvPr id="14" name="Oval 13">
            <a:hlinkClick r:id="rId2" action="ppaction://hlinksldjump"/>
          </p:cNvPr>
          <p:cNvSpPr/>
          <p:nvPr/>
        </p:nvSpPr>
        <p:spPr>
          <a:xfrm>
            <a:off x="446088" y="3480562"/>
            <a:ext cx="411678" cy="41167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B</a:t>
            </a:r>
          </a:p>
        </p:txBody>
      </p:sp>
      <p:sp>
        <p:nvSpPr>
          <p:cNvPr id="15" name="Oval 14">
            <a:hlinkClick r:id="rId2" action="ppaction://hlinksldjump"/>
          </p:cNvPr>
          <p:cNvSpPr/>
          <p:nvPr/>
        </p:nvSpPr>
        <p:spPr>
          <a:xfrm>
            <a:off x="455097" y="1633569"/>
            <a:ext cx="411678" cy="41167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A</a:t>
            </a:r>
          </a:p>
        </p:txBody>
      </p:sp>
      <p:sp>
        <p:nvSpPr>
          <p:cNvPr id="16" name="Oval 15">
            <a:hlinkClick r:id="rId3" action="ppaction://hlinksldjump"/>
          </p:cNvPr>
          <p:cNvSpPr/>
          <p:nvPr/>
        </p:nvSpPr>
        <p:spPr>
          <a:xfrm>
            <a:off x="4476905" y="1629505"/>
            <a:ext cx="411678" cy="41167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C</a:t>
            </a:r>
          </a:p>
        </p:txBody>
      </p:sp>
      <p:sp>
        <p:nvSpPr>
          <p:cNvPr id="17" name="Oval 16">
            <a:hlinkClick r:id="rId2" action="ppaction://hlinksldjump"/>
          </p:cNvPr>
          <p:cNvSpPr/>
          <p:nvPr/>
        </p:nvSpPr>
        <p:spPr>
          <a:xfrm>
            <a:off x="4476905" y="3893105"/>
            <a:ext cx="411678" cy="41167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D</a:t>
            </a:r>
          </a:p>
        </p:txBody>
      </p:sp>
    </p:spTree>
    <p:extLst>
      <p:ext uri="{BB962C8B-B14F-4D97-AF65-F5344CB8AC3E}">
        <p14:creationId xmlns:p14="http://schemas.microsoft.com/office/powerpoint/2010/main" val="2096367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2438" y="1969047"/>
            <a:ext cx="2553409" cy="4351338"/>
          </a:xfrm>
        </p:spPr>
        <p:txBody>
          <a:bodyPr/>
          <a:lstStyle/>
          <a:p>
            <a:pPr marL="0" lvl="1" indent="0">
              <a:lnSpc>
                <a:spcPct val="100000"/>
              </a:lnSpc>
              <a:buNone/>
            </a:pPr>
            <a:r>
              <a:rPr lang="en-US" sz="1900" b="1" dirty="0"/>
              <a:t>Provider – </a:t>
            </a:r>
            <a:br>
              <a:rPr lang="en-US" sz="1900" b="1" dirty="0"/>
            </a:br>
            <a:r>
              <a:rPr lang="en-US" sz="1900" b="1" dirty="0"/>
              <a:t>Clinical training</a:t>
            </a:r>
          </a:p>
          <a:p>
            <a:pPr marL="233363" lvl="2" indent="-233363">
              <a:lnSpc>
                <a:spcPct val="100000"/>
              </a:lnSpc>
              <a:buFont typeface="Arial" panose="020B0604020202020204" pitchFamily="34" charset="0"/>
              <a:buChar char="•"/>
            </a:pPr>
            <a:r>
              <a:rPr lang="en-US" dirty="0"/>
              <a:t>Challenges/</a:t>
            </a:r>
            <a:br>
              <a:rPr lang="en-US" dirty="0"/>
            </a:br>
            <a:r>
              <a:rPr lang="en-US" dirty="0"/>
              <a:t>obstacles. </a:t>
            </a:r>
          </a:p>
          <a:p>
            <a:pPr marL="233363" lvl="2" indent="-233363">
              <a:lnSpc>
                <a:spcPct val="100000"/>
              </a:lnSpc>
              <a:buFont typeface="Arial" panose="020B0604020202020204" pitchFamily="34" charset="0"/>
              <a:buChar char="•"/>
            </a:pPr>
            <a:r>
              <a:rPr lang="en-US" dirty="0"/>
              <a:t>Patient sensitivity and culture.  </a:t>
            </a:r>
          </a:p>
          <a:p>
            <a:pPr marL="233363" lvl="2" indent="-233363">
              <a:lnSpc>
                <a:spcPct val="100000"/>
              </a:lnSpc>
              <a:buFont typeface="Arial" panose="020B0604020202020204" pitchFamily="34" charset="0"/>
              <a:buChar char="•"/>
            </a:pPr>
            <a:r>
              <a:rPr lang="en-US" dirty="0"/>
              <a:t>Patient-centered framework and patient engagement.</a:t>
            </a:r>
          </a:p>
          <a:p>
            <a:pPr marL="233363" lvl="2" indent="-233363">
              <a:lnSpc>
                <a:spcPct val="100000"/>
              </a:lnSpc>
              <a:spcAft>
                <a:spcPts val="1200"/>
              </a:spcAft>
              <a:buFont typeface="Arial" panose="020B0604020202020204" pitchFamily="34" charset="0"/>
              <a:buChar char="•"/>
            </a:pPr>
            <a:r>
              <a:rPr lang="en-US" dirty="0"/>
              <a:t>Organizational communication </a:t>
            </a:r>
            <a:br>
              <a:rPr lang="en-US" dirty="0"/>
            </a:br>
            <a:r>
              <a:rPr lang="en-US" dirty="0"/>
              <a:t>and climate. Referral resources and tools. </a:t>
            </a:r>
          </a:p>
        </p:txBody>
      </p:sp>
      <p:sp>
        <p:nvSpPr>
          <p:cNvPr id="7" name="Content Placeholder 6"/>
          <p:cNvSpPr>
            <a:spLocks noGrp="1"/>
          </p:cNvSpPr>
          <p:nvPr>
            <p:ph sz="half" idx="2"/>
          </p:nvPr>
        </p:nvSpPr>
        <p:spPr>
          <a:xfrm>
            <a:off x="6197974" y="1969047"/>
            <a:ext cx="2633472" cy="3506638"/>
          </a:xfrm>
        </p:spPr>
        <p:txBody>
          <a:bodyPr/>
          <a:lstStyle/>
          <a:p>
            <a:pPr lvl="1" indent="0">
              <a:lnSpc>
                <a:spcPct val="100000"/>
              </a:lnSpc>
              <a:buNone/>
            </a:pPr>
            <a:r>
              <a:rPr lang="en-US" sz="1900" b="1" dirty="0"/>
              <a:t>Staff training and </a:t>
            </a:r>
            <a:br>
              <a:rPr lang="en-US" sz="1900" b="1" dirty="0"/>
            </a:br>
            <a:r>
              <a:rPr lang="en-US" sz="1900" b="1" dirty="0"/>
              <a:t>development</a:t>
            </a:r>
          </a:p>
          <a:p>
            <a:pPr marL="233363" lvl="2" indent="-233363">
              <a:lnSpc>
                <a:spcPct val="100000"/>
              </a:lnSpc>
              <a:buFont typeface="Arial" panose="020B0604020202020204" pitchFamily="34" charset="0"/>
              <a:buChar char="•"/>
            </a:pPr>
            <a:r>
              <a:rPr lang="en-US" dirty="0"/>
              <a:t>Compassionate customer service training, sensitive </a:t>
            </a:r>
            <a:br>
              <a:rPr lang="en-US" dirty="0"/>
            </a:br>
            <a:r>
              <a:rPr lang="en-US" dirty="0"/>
              <a:t>to the needs of patients experiencing homelessness. </a:t>
            </a:r>
          </a:p>
          <a:p>
            <a:pPr marL="233363" lvl="2" indent="-233363">
              <a:lnSpc>
                <a:spcPct val="100000"/>
              </a:lnSpc>
              <a:buFont typeface="Arial" panose="020B0604020202020204" pitchFamily="34" charset="0"/>
              <a:buChar char="•"/>
            </a:pPr>
            <a:r>
              <a:rPr lang="en-US" dirty="0"/>
              <a:t>Support and resources. </a:t>
            </a:r>
          </a:p>
          <a:p>
            <a:endParaRPr lang="en-US" sz="1900" dirty="0"/>
          </a:p>
        </p:txBody>
      </p:sp>
      <p:sp>
        <p:nvSpPr>
          <p:cNvPr id="4" name="Title 3">
            <a:extLst>
              <a:ext uri="{FF2B5EF4-FFF2-40B4-BE49-F238E27FC236}">
                <a16:creationId xmlns:a16="http://schemas.microsoft.com/office/drawing/2014/main" id="{F9D46014-15A3-A64F-A095-D8887C932976}"/>
              </a:ext>
            </a:extLst>
          </p:cNvPr>
          <p:cNvSpPr>
            <a:spLocks noGrp="1"/>
          </p:cNvSpPr>
          <p:nvPr>
            <p:ph type="title"/>
          </p:nvPr>
        </p:nvSpPr>
        <p:spPr>
          <a:xfrm>
            <a:off x="457199" y="347472"/>
            <a:ext cx="6495691" cy="497917"/>
          </a:xfrm>
        </p:spPr>
        <p:txBody>
          <a:bodyPr/>
          <a:lstStyle/>
          <a:p>
            <a:r>
              <a:rPr lang="en-US" sz="3400" dirty="0"/>
              <a:t>Three Focus Areas</a:t>
            </a:r>
          </a:p>
        </p:txBody>
      </p:sp>
      <p:sp>
        <p:nvSpPr>
          <p:cNvPr id="5" name="Slide Number Placeholder 4">
            <a:extLst>
              <a:ext uri="{FF2B5EF4-FFF2-40B4-BE49-F238E27FC236}">
                <a16:creationId xmlns:a16="http://schemas.microsoft.com/office/drawing/2014/main" id="{A1943F6B-DE3B-D14F-AD5C-99B24A28AEB5}"/>
              </a:ext>
            </a:extLst>
          </p:cNvPr>
          <p:cNvSpPr>
            <a:spLocks noGrp="1"/>
          </p:cNvSpPr>
          <p:nvPr>
            <p:ph type="sldNum" sz="quarter" idx="4"/>
          </p:nvPr>
        </p:nvSpPr>
        <p:spPr/>
        <p:txBody>
          <a:bodyPr/>
          <a:lstStyle/>
          <a:p>
            <a:fld id="{5D6A1D68-CA34-4E7F-99D4-0766B53ADE06}" type="slidenum">
              <a:rPr lang="en-US" smtClean="0"/>
              <a:pPr/>
              <a:t>5</a:t>
            </a:fld>
            <a:endParaRPr lang="en-US" dirty="0"/>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7282027" y="1222911"/>
            <a:ext cx="519186" cy="659586"/>
          </a:xfrm>
          <a:prstGeom prst="rect">
            <a:avLst/>
          </a:prstGeom>
        </p:spPr>
      </p:pic>
      <p:cxnSp>
        <p:nvCxnSpPr>
          <p:cNvPr id="9" name="Straight Connector 8">
            <a:extLst>
              <a:ext uri="{FF2B5EF4-FFF2-40B4-BE49-F238E27FC236}">
                <a16:creationId xmlns:a16="http://schemas.microsoft.com/office/drawing/2014/main" id="{3868A26C-01CF-FC4B-8349-8459505074CF}"/>
              </a:ext>
            </a:extLst>
          </p:cNvPr>
          <p:cNvCxnSpPr>
            <a:cxnSpLocks/>
          </p:cNvCxnSpPr>
          <p:nvPr/>
        </p:nvCxnSpPr>
        <p:spPr bwMode="auto">
          <a:xfrm>
            <a:off x="3214045" y="2087592"/>
            <a:ext cx="0" cy="3933646"/>
          </a:xfrm>
          <a:prstGeom prst="line">
            <a:avLst/>
          </a:prstGeom>
          <a:solidFill>
            <a:schemeClr val="accent1"/>
          </a:solidFill>
          <a:ln w="50800" cap="rnd" cmpd="sng" algn="ctr">
            <a:solidFill>
              <a:schemeClr val="accent2"/>
            </a:solidFill>
            <a:prstDash val="sysDot"/>
            <a:round/>
            <a:headEnd type="none" w="med" len="med"/>
            <a:tailEnd type="none" w="med" len="med"/>
          </a:ln>
          <a:effectLst/>
        </p:spPr>
      </p:cxnSp>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1415835" y="1229077"/>
            <a:ext cx="461603" cy="559116"/>
          </a:xfrm>
          <a:prstGeom prst="rect">
            <a:avLst/>
          </a:prstGeom>
        </p:spPr>
      </p:pic>
      <p:sp>
        <p:nvSpPr>
          <p:cNvPr id="14" name="Rectangle 13"/>
          <p:cNvSpPr/>
          <p:nvPr/>
        </p:nvSpPr>
        <p:spPr>
          <a:xfrm>
            <a:off x="3419074" y="1962368"/>
            <a:ext cx="2436977" cy="2880276"/>
          </a:xfrm>
          <a:prstGeom prst="rect">
            <a:avLst/>
          </a:prstGeom>
        </p:spPr>
        <p:txBody>
          <a:bodyPr wrap="square" lIns="0" tIns="0" rIns="0" bIns="0">
            <a:spAutoFit/>
          </a:bodyPr>
          <a:lstStyle/>
          <a:p>
            <a:pPr marL="0" lvl="1">
              <a:lnSpc>
                <a:spcPct val="100000"/>
              </a:lnSpc>
            </a:pPr>
            <a:r>
              <a:rPr lang="en-US" sz="1900" b="1" dirty="0"/>
              <a:t>Manager – </a:t>
            </a:r>
            <a:br>
              <a:rPr lang="en-US" sz="1900" b="1" dirty="0"/>
            </a:br>
            <a:r>
              <a:rPr lang="en-US" sz="1900" b="1" dirty="0"/>
              <a:t>Supervisor training and development</a:t>
            </a:r>
          </a:p>
          <a:p>
            <a:pPr marL="233363" lvl="3" indent="-233363">
              <a:spcBef>
                <a:spcPts val="500"/>
              </a:spcBef>
              <a:spcAft>
                <a:spcPts val="500"/>
              </a:spcAft>
              <a:buClr>
                <a:srgbClr val="007E7A"/>
              </a:buClr>
              <a:buFont typeface="Arial" panose="020B0604020202020204" pitchFamily="34" charset="0"/>
              <a:buChar char="•"/>
            </a:pPr>
            <a:r>
              <a:rPr lang="en-US" dirty="0"/>
              <a:t>Providing information, </a:t>
            </a:r>
            <a:br>
              <a:rPr lang="en-US" dirty="0"/>
            </a:br>
            <a:r>
              <a:rPr lang="en-US" dirty="0"/>
              <a:t>which enables managers and supervisors to provide ongoing training to staff.</a:t>
            </a:r>
          </a:p>
        </p:txBody>
      </p:sp>
      <p:cxnSp>
        <p:nvCxnSpPr>
          <p:cNvPr id="18" name="Straight Connector 17">
            <a:extLst>
              <a:ext uri="{FF2B5EF4-FFF2-40B4-BE49-F238E27FC236}">
                <a16:creationId xmlns:a16="http://schemas.microsoft.com/office/drawing/2014/main" id="{3868A26C-01CF-FC4B-8349-8459505074CF}"/>
              </a:ext>
            </a:extLst>
          </p:cNvPr>
          <p:cNvCxnSpPr>
            <a:cxnSpLocks/>
          </p:cNvCxnSpPr>
          <p:nvPr/>
        </p:nvCxnSpPr>
        <p:spPr bwMode="auto">
          <a:xfrm>
            <a:off x="6035495" y="2087592"/>
            <a:ext cx="0" cy="3893366"/>
          </a:xfrm>
          <a:prstGeom prst="line">
            <a:avLst/>
          </a:prstGeom>
          <a:solidFill>
            <a:schemeClr val="accent1"/>
          </a:solidFill>
          <a:ln w="50800" cap="rnd" cmpd="sng" algn="ctr">
            <a:solidFill>
              <a:schemeClr val="accent2"/>
            </a:solidFill>
            <a:prstDash val="sysDot"/>
            <a:round/>
            <a:headEnd type="none" w="med" len="med"/>
            <a:tailEnd type="none" w="med" len="med"/>
          </a:ln>
          <a:effectLst/>
        </p:spPr>
      </p:cxnSp>
      <p:pic>
        <p:nvPicPr>
          <p:cNvPr id="19" name="Picture 18"/>
          <p:cNvPicPr/>
          <p:nvPr/>
        </p:nvPicPr>
        <p:blipFill>
          <a:blip r:embed="rId4" cstate="print">
            <a:extLst>
              <a:ext uri="{28A0092B-C50C-407E-A947-70E740481C1C}">
                <a14:useLocalDpi xmlns:a14="http://schemas.microsoft.com/office/drawing/2010/main" val="0"/>
              </a:ext>
            </a:extLst>
          </a:blip>
          <a:stretch>
            <a:fillRect/>
          </a:stretch>
        </p:blipFill>
        <p:spPr>
          <a:xfrm>
            <a:off x="4127947" y="1249090"/>
            <a:ext cx="918505" cy="633407"/>
          </a:xfrm>
          <a:prstGeom prst="rect">
            <a:avLst/>
          </a:prstGeom>
        </p:spPr>
      </p:pic>
    </p:spTree>
    <p:extLst>
      <p:ext uri="{BB962C8B-B14F-4D97-AF65-F5344CB8AC3E}">
        <p14:creationId xmlns:p14="http://schemas.microsoft.com/office/powerpoint/2010/main" val="1153857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400" dirty="0"/>
              <a:t>That’s right!</a:t>
            </a:r>
          </a:p>
        </p:txBody>
      </p:sp>
      <p:sp>
        <p:nvSpPr>
          <p:cNvPr id="5" name="Slide Number Placeholder 4"/>
          <p:cNvSpPr>
            <a:spLocks noGrp="1"/>
          </p:cNvSpPr>
          <p:nvPr>
            <p:ph type="sldNum" sz="quarter" idx="4"/>
          </p:nvPr>
        </p:nvSpPr>
        <p:spPr/>
        <p:txBody>
          <a:bodyPr/>
          <a:lstStyle/>
          <a:p>
            <a:fld id="{5D6A1D68-CA34-4E7F-99D4-0766B53ADE06}" type="slidenum">
              <a:rPr lang="en-US" smtClean="0"/>
              <a:pPr/>
              <a:t>50</a:t>
            </a:fld>
            <a:endParaRPr lang="en-US" dirty="0"/>
          </a:p>
        </p:txBody>
      </p:sp>
      <p:sp>
        <p:nvSpPr>
          <p:cNvPr id="6" name="AutoShape 2" descr="https://cnet.centene.com/sites/HNC-MarCommCentral/Brand%20Shop/PowerPoint%20Icons/BUSINESS-thumbs_up.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s://cnet.centene.com/sites/HNC-MarCommCentral/Brand%20Shop/PowerPoint%20Icons/BUSINESS-thumbs_up.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2" name="Straight Arrow Connector 11">
            <a:hlinkClick r:id="rId2" action="ppaction://hlinksldjump"/>
          </p:cNvPr>
          <p:cNvCxnSpPr/>
          <p:nvPr/>
        </p:nvCxnSpPr>
        <p:spPr>
          <a:xfrm>
            <a:off x="4898825" y="3726114"/>
            <a:ext cx="720290" cy="0"/>
          </a:xfrm>
          <a:prstGeom prst="straightConnector1">
            <a:avLst/>
          </a:prstGeom>
          <a:ln w="63500">
            <a:solidFill>
              <a:srgbClr val="AAC832"/>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13"/>
          <p:cNvPicPr/>
          <p:nvPr/>
        </p:nvPicPr>
        <p:blipFill>
          <a:blip r:embed="rId3">
            <a:extLst>
              <a:ext uri="{28A0092B-C50C-407E-A947-70E740481C1C}">
                <a14:useLocalDpi xmlns:a14="http://schemas.microsoft.com/office/drawing/2010/main" val="0"/>
              </a:ext>
            </a:extLst>
          </a:blip>
          <a:stretch>
            <a:fillRect/>
          </a:stretch>
        </p:blipFill>
        <p:spPr>
          <a:xfrm>
            <a:off x="3321685" y="1787525"/>
            <a:ext cx="2297430" cy="1584325"/>
          </a:xfrm>
          <a:prstGeom prst="rect">
            <a:avLst/>
          </a:prstGeom>
        </p:spPr>
      </p:pic>
      <p:sp useBgFill="1">
        <p:nvSpPr>
          <p:cNvPr id="15" name="Rectangle 14">
            <a:hlinkClick r:id="rId2" action="ppaction://hlinksldjump"/>
          </p:cNvPr>
          <p:cNvSpPr/>
          <p:nvPr/>
        </p:nvSpPr>
        <p:spPr>
          <a:xfrm>
            <a:off x="3430384" y="3543300"/>
            <a:ext cx="1420816" cy="2966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nSpc>
                <a:spcPct val="100000"/>
              </a:lnSpc>
              <a:buClr>
                <a:srgbClr val="007E7A"/>
              </a:buClr>
            </a:pPr>
            <a:r>
              <a:rPr lang="en-US" sz="2400" b="1" dirty="0">
                <a:solidFill>
                  <a:srgbClr val="AAC832"/>
                </a:solidFill>
              </a:rPr>
              <a:t>Continue</a:t>
            </a:r>
          </a:p>
        </p:txBody>
      </p:sp>
    </p:spTree>
    <p:extLst>
      <p:ext uri="{BB962C8B-B14F-4D97-AF65-F5344CB8AC3E}">
        <p14:creationId xmlns:p14="http://schemas.microsoft.com/office/powerpoint/2010/main" val="39508546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2">
            <a:extLst>
              <a:ext uri="{28A0092B-C50C-407E-A947-70E740481C1C}">
                <a14:useLocalDpi xmlns:a14="http://schemas.microsoft.com/office/drawing/2010/main" val="0"/>
              </a:ext>
            </a:extLst>
          </a:blip>
          <a:stretch>
            <a:fillRect/>
          </a:stretch>
        </p:blipFill>
        <p:spPr>
          <a:xfrm rot="10800000">
            <a:off x="3321685" y="1787525"/>
            <a:ext cx="2297430" cy="1584325"/>
          </a:xfrm>
          <a:prstGeom prst="rect">
            <a:avLst/>
          </a:prstGeom>
        </p:spPr>
      </p:pic>
      <p:sp>
        <p:nvSpPr>
          <p:cNvPr id="4" name="Title 3"/>
          <p:cNvSpPr>
            <a:spLocks noGrp="1"/>
          </p:cNvSpPr>
          <p:nvPr>
            <p:ph type="title"/>
          </p:nvPr>
        </p:nvSpPr>
        <p:spPr/>
        <p:txBody>
          <a:bodyPr/>
          <a:lstStyle/>
          <a:p>
            <a:r>
              <a:rPr lang="en-US" sz="3400" dirty="0"/>
              <a:t>Oops, that’s wrong…</a:t>
            </a:r>
          </a:p>
        </p:txBody>
      </p:sp>
      <p:sp>
        <p:nvSpPr>
          <p:cNvPr id="5" name="Slide Number Placeholder 4"/>
          <p:cNvSpPr>
            <a:spLocks noGrp="1"/>
          </p:cNvSpPr>
          <p:nvPr>
            <p:ph type="sldNum" sz="quarter" idx="4"/>
          </p:nvPr>
        </p:nvSpPr>
        <p:spPr/>
        <p:txBody>
          <a:bodyPr/>
          <a:lstStyle/>
          <a:p>
            <a:fld id="{5D6A1D68-CA34-4E7F-99D4-0766B53ADE06}" type="slidenum">
              <a:rPr lang="en-US" smtClean="0"/>
              <a:pPr/>
              <a:t>51</a:t>
            </a:fld>
            <a:endParaRPr lang="en-US" dirty="0"/>
          </a:p>
        </p:txBody>
      </p:sp>
      <p:sp>
        <p:nvSpPr>
          <p:cNvPr id="6" name="AutoShape 2" descr="https://cnet.centene.com/sites/HNC-MarCommCentral/Brand%20Shop/PowerPoint%20Icons/BUSINESS-thumbs_up.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s://cnet.centene.com/sites/HNC-MarCommCentral/Brand%20Shop/PowerPoint%20Icons/BUSINESS-thumbs_up.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9" name="Straight Arrow Connector 8">
            <a:hlinkClick r:id="rId3" action="ppaction://hlinksldjump"/>
          </p:cNvPr>
          <p:cNvCxnSpPr/>
          <p:nvPr/>
        </p:nvCxnSpPr>
        <p:spPr>
          <a:xfrm flipH="1">
            <a:off x="3403612" y="3771284"/>
            <a:ext cx="808819" cy="0"/>
          </a:xfrm>
          <a:prstGeom prst="straightConnector1">
            <a:avLst/>
          </a:prstGeom>
          <a:ln w="63500">
            <a:solidFill>
              <a:srgbClr val="AAC83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hlinkClick r:id="rId4" action="ppaction://hlinksldjump"/>
          </p:cNvPr>
          <p:cNvCxnSpPr/>
          <p:nvPr/>
        </p:nvCxnSpPr>
        <p:spPr>
          <a:xfrm>
            <a:off x="4844850" y="4407186"/>
            <a:ext cx="720290" cy="0"/>
          </a:xfrm>
          <a:prstGeom prst="straightConnector1">
            <a:avLst/>
          </a:prstGeom>
          <a:ln w="63500">
            <a:solidFill>
              <a:srgbClr val="AAC832"/>
            </a:solidFill>
            <a:tailEnd type="arrow"/>
          </a:ln>
        </p:spPr>
        <p:style>
          <a:lnRef idx="1">
            <a:schemeClr val="accent1"/>
          </a:lnRef>
          <a:fillRef idx="0">
            <a:schemeClr val="accent1"/>
          </a:fillRef>
          <a:effectRef idx="0">
            <a:schemeClr val="accent1"/>
          </a:effectRef>
          <a:fontRef idx="minor">
            <a:schemeClr val="tx1"/>
          </a:fontRef>
        </p:style>
      </p:cxnSp>
      <p:sp useBgFill="1">
        <p:nvSpPr>
          <p:cNvPr id="18" name="Rectangle 17">
            <a:hlinkClick r:id="rId4" action="ppaction://hlinksldjump"/>
          </p:cNvPr>
          <p:cNvSpPr/>
          <p:nvPr/>
        </p:nvSpPr>
        <p:spPr>
          <a:xfrm>
            <a:off x="3424034" y="4239648"/>
            <a:ext cx="1420816" cy="2966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nSpc>
                <a:spcPct val="100000"/>
              </a:lnSpc>
              <a:buClr>
                <a:srgbClr val="007E7A"/>
              </a:buClr>
            </a:pPr>
            <a:r>
              <a:rPr lang="en-US" sz="2400" b="1" dirty="0">
                <a:solidFill>
                  <a:srgbClr val="AAC832"/>
                </a:solidFill>
              </a:rPr>
              <a:t>Continue</a:t>
            </a:r>
          </a:p>
        </p:txBody>
      </p:sp>
      <p:sp useBgFill="1">
        <p:nvSpPr>
          <p:cNvPr id="19" name="Rectangle 18">
            <a:hlinkClick r:id="rId3" action="ppaction://hlinksldjump"/>
          </p:cNvPr>
          <p:cNvSpPr/>
          <p:nvPr/>
        </p:nvSpPr>
        <p:spPr>
          <a:xfrm>
            <a:off x="4252874" y="3594832"/>
            <a:ext cx="1420816" cy="2966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nSpc>
                <a:spcPct val="100000"/>
              </a:lnSpc>
              <a:buClr>
                <a:srgbClr val="007E7A"/>
              </a:buClr>
            </a:pPr>
            <a:r>
              <a:rPr lang="en-US" sz="2400" b="1" dirty="0">
                <a:solidFill>
                  <a:srgbClr val="AAC832"/>
                </a:solidFill>
              </a:rPr>
              <a:t>Try again</a:t>
            </a:r>
          </a:p>
        </p:txBody>
      </p:sp>
    </p:spTree>
    <p:extLst>
      <p:ext uri="{BB962C8B-B14F-4D97-AF65-F5344CB8AC3E}">
        <p14:creationId xmlns:p14="http://schemas.microsoft.com/office/powerpoint/2010/main" val="10014069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a:t>Question 2</a:t>
            </a:r>
          </a:p>
        </p:txBody>
      </p:sp>
      <p:sp>
        <p:nvSpPr>
          <p:cNvPr id="4" name="Content Placeholder 3"/>
          <p:cNvSpPr>
            <a:spLocks noGrp="1"/>
          </p:cNvSpPr>
          <p:nvPr>
            <p:ph sz="quarter" idx="12"/>
          </p:nvPr>
        </p:nvSpPr>
        <p:spPr/>
        <p:txBody>
          <a:bodyPr/>
          <a:lstStyle/>
          <a:p>
            <a:r>
              <a:rPr lang="en-US" sz="2200" dirty="0"/>
              <a:t>A homeless patient arrives with no scheduled appointment and seems to be in need of health care. She does not have the best hygiene and has several bags of clothing. You can clearly see that she is hesitant and/or uncomfortable when signing in, however she is cognitive and is asking to see a provider. How should you handle this situation?</a:t>
            </a:r>
          </a:p>
        </p:txBody>
      </p:sp>
      <p:sp>
        <p:nvSpPr>
          <p:cNvPr id="5" name="Slide Number Placeholder 4"/>
          <p:cNvSpPr>
            <a:spLocks noGrp="1"/>
          </p:cNvSpPr>
          <p:nvPr>
            <p:ph type="sldNum" sz="quarter" idx="4"/>
          </p:nvPr>
        </p:nvSpPr>
        <p:spPr>
          <a:xfrm>
            <a:off x="7924801" y="6400800"/>
            <a:ext cx="916502" cy="238125"/>
          </a:xfrm>
        </p:spPr>
        <p:txBody>
          <a:bodyPr/>
          <a:lstStyle/>
          <a:p>
            <a:fld id="{5D6A1D68-CA34-4E7F-99D4-0766B53ADE06}" type="slidenum">
              <a:rPr lang="en-US" smtClean="0"/>
              <a:pPr/>
              <a:t>52</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5490" y="3810000"/>
            <a:ext cx="2160460" cy="2160460"/>
          </a:xfrm>
          <a:prstGeom prst="rect">
            <a:avLst/>
          </a:prstGeom>
        </p:spPr>
      </p:pic>
    </p:spTree>
    <p:extLst>
      <p:ext uri="{BB962C8B-B14F-4D97-AF65-F5344CB8AC3E}">
        <p14:creationId xmlns:p14="http://schemas.microsoft.com/office/powerpoint/2010/main" val="40450323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5D6A1D68-CA34-4E7F-99D4-0766B53ADE06}" type="slidenum">
              <a:rPr lang="en-US" smtClean="0"/>
              <a:pPr/>
              <a:t>53</a:t>
            </a:fld>
            <a:endParaRPr lang="en-US" dirty="0"/>
          </a:p>
        </p:txBody>
      </p:sp>
      <p:sp useBgFill="1">
        <p:nvSpPr>
          <p:cNvPr id="9" name="Rectangle 8">
            <a:hlinkClick r:id="rId2" action="ppaction://hlinksldjump"/>
          </p:cNvPr>
          <p:cNvSpPr/>
          <p:nvPr/>
        </p:nvSpPr>
        <p:spPr>
          <a:xfrm>
            <a:off x="1119188" y="1629505"/>
            <a:ext cx="3115928" cy="1721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nSpc>
                <a:spcPts val="2400"/>
              </a:lnSpc>
              <a:buClr>
                <a:srgbClr val="007E7A"/>
              </a:buClr>
            </a:pPr>
            <a:r>
              <a:rPr lang="en-US" sz="1900" dirty="0">
                <a:solidFill>
                  <a:schemeClr val="tx1"/>
                </a:solidFill>
              </a:rPr>
              <a:t>Leave the patient in the waiting room and call on her in the order of her arrival to the reception area and obtain as much information as possible. </a:t>
            </a:r>
          </a:p>
        </p:txBody>
      </p:sp>
      <p:sp useBgFill="1">
        <p:nvSpPr>
          <p:cNvPr id="10" name="Rectangle 9">
            <a:hlinkClick r:id="rId2" action="ppaction://hlinksldjump"/>
          </p:cNvPr>
          <p:cNvSpPr/>
          <p:nvPr/>
        </p:nvSpPr>
        <p:spPr>
          <a:xfrm>
            <a:off x="1119189" y="3643396"/>
            <a:ext cx="3043236" cy="2747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nSpc>
                <a:spcPts val="2400"/>
              </a:lnSpc>
              <a:buClr>
                <a:srgbClr val="007E7A"/>
              </a:buClr>
            </a:pPr>
            <a:r>
              <a:rPr lang="en-US" sz="1900" dirty="0">
                <a:solidFill>
                  <a:schemeClr val="tx1"/>
                </a:solidFill>
              </a:rPr>
              <a:t>Call the local shelter and make arrangements for the patient to receive services. Notify the patient that you have arranged for services at a local shelter and they can wait outside for the shelter representative to arrive. </a:t>
            </a:r>
          </a:p>
        </p:txBody>
      </p:sp>
      <p:sp useBgFill="1">
        <p:nvSpPr>
          <p:cNvPr id="11" name="Rectangle 10">
            <a:hlinkClick r:id="rId2" action="ppaction://hlinksldjump"/>
          </p:cNvPr>
          <p:cNvSpPr/>
          <p:nvPr/>
        </p:nvSpPr>
        <p:spPr>
          <a:xfrm>
            <a:off x="5141913" y="3378127"/>
            <a:ext cx="3589132" cy="15183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lvl="0">
              <a:lnSpc>
                <a:spcPts val="2400"/>
              </a:lnSpc>
              <a:buClr>
                <a:srgbClr val="007E7A"/>
              </a:buClr>
            </a:pPr>
            <a:r>
              <a:rPr lang="en-US" sz="1900" dirty="0">
                <a:solidFill>
                  <a:schemeClr val="tx1"/>
                </a:solidFill>
              </a:rPr>
              <a:t>Have the patient sign in and leave their belongings outside to avoid any unwanted odors in the office. Treat them as you would all other patients. </a:t>
            </a:r>
          </a:p>
        </p:txBody>
      </p:sp>
      <p:sp useBgFill="1">
        <p:nvSpPr>
          <p:cNvPr id="12" name="Rectangle 11">
            <a:hlinkClick r:id="rId3" action="ppaction://hlinksldjump"/>
          </p:cNvPr>
          <p:cNvSpPr/>
          <p:nvPr/>
        </p:nvSpPr>
        <p:spPr>
          <a:xfrm>
            <a:off x="5141912" y="1629505"/>
            <a:ext cx="3589131" cy="14020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nSpc>
                <a:spcPts val="2400"/>
              </a:lnSpc>
              <a:buClr>
                <a:srgbClr val="007E7A"/>
              </a:buClr>
            </a:pPr>
            <a:r>
              <a:rPr lang="en-US" sz="1900" dirty="0">
                <a:solidFill>
                  <a:schemeClr val="tx1"/>
                </a:solidFill>
              </a:rPr>
              <a:t>Contact the ambassador or supervisor. Arrange for the patient to go to a designated patient exam room for services. Notify the provider.   </a:t>
            </a:r>
          </a:p>
        </p:txBody>
      </p:sp>
      <p:sp>
        <p:nvSpPr>
          <p:cNvPr id="13" name="Oval 12">
            <a:hlinkClick r:id="rId2" action="ppaction://hlinksldjump"/>
          </p:cNvPr>
          <p:cNvSpPr/>
          <p:nvPr/>
        </p:nvSpPr>
        <p:spPr>
          <a:xfrm>
            <a:off x="446088" y="3602548"/>
            <a:ext cx="411678" cy="41167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B</a:t>
            </a:r>
          </a:p>
        </p:txBody>
      </p:sp>
      <p:sp>
        <p:nvSpPr>
          <p:cNvPr id="14" name="Oval 13">
            <a:hlinkClick r:id="rId2" action="ppaction://hlinksldjump"/>
          </p:cNvPr>
          <p:cNvSpPr/>
          <p:nvPr/>
        </p:nvSpPr>
        <p:spPr>
          <a:xfrm>
            <a:off x="455097" y="1633569"/>
            <a:ext cx="411678" cy="41167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A</a:t>
            </a:r>
          </a:p>
        </p:txBody>
      </p:sp>
      <p:sp>
        <p:nvSpPr>
          <p:cNvPr id="15" name="Oval 14">
            <a:hlinkClick r:id="rId3" action="ppaction://hlinksldjump"/>
          </p:cNvPr>
          <p:cNvSpPr/>
          <p:nvPr/>
        </p:nvSpPr>
        <p:spPr>
          <a:xfrm>
            <a:off x="4476905" y="1629505"/>
            <a:ext cx="411678" cy="41167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C</a:t>
            </a:r>
          </a:p>
        </p:txBody>
      </p:sp>
      <p:sp>
        <p:nvSpPr>
          <p:cNvPr id="16" name="Oval 15">
            <a:hlinkClick r:id="rId2" action="ppaction://hlinksldjump"/>
          </p:cNvPr>
          <p:cNvSpPr/>
          <p:nvPr/>
        </p:nvSpPr>
        <p:spPr>
          <a:xfrm>
            <a:off x="4476905" y="3300303"/>
            <a:ext cx="411678" cy="41167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D</a:t>
            </a:r>
          </a:p>
        </p:txBody>
      </p:sp>
      <p:sp>
        <p:nvSpPr>
          <p:cNvPr id="23" name="Title 3"/>
          <p:cNvSpPr>
            <a:spLocks noGrp="1"/>
          </p:cNvSpPr>
          <p:nvPr>
            <p:ph type="title"/>
          </p:nvPr>
        </p:nvSpPr>
        <p:spPr>
          <a:xfrm>
            <a:off x="457200" y="347472"/>
            <a:ext cx="6400800" cy="1005840"/>
          </a:xfrm>
        </p:spPr>
        <p:txBody>
          <a:bodyPr/>
          <a:lstStyle/>
          <a:p>
            <a:r>
              <a:rPr lang="en-US" sz="3400" dirty="0"/>
              <a:t>Answer</a:t>
            </a:r>
            <a:r>
              <a:rPr lang="en-US" dirty="0"/>
              <a:t/>
            </a:r>
            <a:br>
              <a:rPr lang="en-US" dirty="0"/>
            </a:br>
            <a:r>
              <a:rPr lang="en-US" sz="2800" b="1" dirty="0"/>
              <a:t>Select the appropriate answer</a:t>
            </a:r>
          </a:p>
        </p:txBody>
      </p:sp>
    </p:spTree>
    <p:extLst>
      <p:ext uri="{BB962C8B-B14F-4D97-AF65-F5344CB8AC3E}">
        <p14:creationId xmlns:p14="http://schemas.microsoft.com/office/powerpoint/2010/main" val="27378907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a:hlinkClick r:id="rId2" action="ppaction://hlinksldjump"/>
          </p:cNvPr>
          <p:cNvCxnSpPr/>
          <p:nvPr/>
        </p:nvCxnSpPr>
        <p:spPr>
          <a:xfrm>
            <a:off x="4898825" y="3726114"/>
            <a:ext cx="720290" cy="0"/>
          </a:xfrm>
          <a:prstGeom prst="straightConnector1">
            <a:avLst/>
          </a:prstGeom>
          <a:ln w="63500">
            <a:solidFill>
              <a:srgbClr val="AAC832"/>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3321685" y="1787525"/>
            <a:ext cx="2297430" cy="1584325"/>
          </a:xfrm>
          <a:prstGeom prst="rect">
            <a:avLst/>
          </a:prstGeom>
        </p:spPr>
      </p:pic>
      <p:sp useBgFill="1">
        <p:nvSpPr>
          <p:cNvPr id="11" name="Rectangle 10">
            <a:hlinkClick r:id="rId2" action="ppaction://hlinksldjump"/>
          </p:cNvPr>
          <p:cNvSpPr/>
          <p:nvPr/>
        </p:nvSpPr>
        <p:spPr>
          <a:xfrm>
            <a:off x="3430384" y="3543300"/>
            <a:ext cx="1420816" cy="2966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nSpc>
                <a:spcPct val="100000"/>
              </a:lnSpc>
              <a:buClr>
                <a:srgbClr val="007E7A"/>
              </a:buClr>
            </a:pPr>
            <a:r>
              <a:rPr lang="en-US" sz="2400" b="1" dirty="0">
                <a:solidFill>
                  <a:srgbClr val="AAC832"/>
                </a:solidFill>
              </a:rPr>
              <a:t>Continue</a:t>
            </a:r>
          </a:p>
        </p:txBody>
      </p:sp>
      <p:sp>
        <p:nvSpPr>
          <p:cNvPr id="4" name="Title 3"/>
          <p:cNvSpPr>
            <a:spLocks noGrp="1"/>
          </p:cNvSpPr>
          <p:nvPr>
            <p:ph type="title"/>
          </p:nvPr>
        </p:nvSpPr>
        <p:spPr/>
        <p:txBody>
          <a:bodyPr/>
          <a:lstStyle/>
          <a:p>
            <a:r>
              <a:rPr lang="en-US" dirty="0"/>
              <a:t>That’s right!</a:t>
            </a:r>
          </a:p>
        </p:txBody>
      </p:sp>
      <p:sp>
        <p:nvSpPr>
          <p:cNvPr id="5" name="Slide Number Placeholder 4"/>
          <p:cNvSpPr>
            <a:spLocks noGrp="1"/>
          </p:cNvSpPr>
          <p:nvPr>
            <p:ph type="sldNum" sz="quarter" idx="4"/>
          </p:nvPr>
        </p:nvSpPr>
        <p:spPr/>
        <p:txBody>
          <a:bodyPr/>
          <a:lstStyle/>
          <a:p>
            <a:fld id="{5D6A1D68-CA34-4E7F-99D4-0766B53ADE06}" type="slidenum">
              <a:rPr lang="en-US" smtClean="0"/>
              <a:pPr/>
              <a:t>54</a:t>
            </a:fld>
            <a:endParaRPr lang="en-US" dirty="0"/>
          </a:p>
        </p:txBody>
      </p:sp>
      <p:sp>
        <p:nvSpPr>
          <p:cNvPr id="6" name="AutoShape 2" descr="https://cnet.centene.com/sites/HNC-MarCommCentral/Brand%20Shop/PowerPoint%20Icons/BUSINESS-thumbs_up.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s://cnet.centene.com/sites/HNC-MarCommCentral/Brand%20Shop/PowerPoint%20Icons/BUSINESS-thumbs_up.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447815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Oops, that’s wrong…</a:t>
            </a:r>
          </a:p>
        </p:txBody>
      </p:sp>
      <p:sp>
        <p:nvSpPr>
          <p:cNvPr id="5" name="Slide Number Placeholder 4"/>
          <p:cNvSpPr>
            <a:spLocks noGrp="1"/>
          </p:cNvSpPr>
          <p:nvPr>
            <p:ph type="sldNum" sz="quarter" idx="4"/>
          </p:nvPr>
        </p:nvSpPr>
        <p:spPr/>
        <p:txBody>
          <a:bodyPr/>
          <a:lstStyle/>
          <a:p>
            <a:fld id="{5D6A1D68-CA34-4E7F-99D4-0766B53ADE06}" type="slidenum">
              <a:rPr lang="en-US" smtClean="0"/>
              <a:pPr/>
              <a:t>55</a:t>
            </a:fld>
            <a:endParaRPr lang="en-US" dirty="0"/>
          </a:p>
        </p:txBody>
      </p:sp>
      <p:sp>
        <p:nvSpPr>
          <p:cNvPr id="6" name="AutoShape 2" descr="https://cnet.centene.com/sites/HNC-MarCommCentral/Brand%20Shop/PowerPoint%20Icons/BUSINESS-thumbs_up.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s://cnet.centene.com/sites/HNC-MarCommCentral/Brand%20Shop/PowerPoint%20Icons/BUSINESS-thumbs_up.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p:nvPr/>
        </p:nvPicPr>
        <p:blipFill>
          <a:blip r:embed="rId2">
            <a:extLst>
              <a:ext uri="{28A0092B-C50C-407E-A947-70E740481C1C}">
                <a14:useLocalDpi xmlns:a14="http://schemas.microsoft.com/office/drawing/2010/main" val="0"/>
              </a:ext>
            </a:extLst>
          </a:blip>
          <a:stretch>
            <a:fillRect/>
          </a:stretch>
        </p:blipFill>
        <p:spPr>
          <a:xfrm rot="10800000">
            <a:off x="3321685" y="1787525"/>
            <a:ext cx="2297430" cy="1584325"/>
          </a:xfrm>
          <a:prstGeom prst="rect">
            <a:avLst/>
          </a:prstGeom>
        </p:spPr>
      </p:pic>
      <p:cxnSp>
        <p:nvCxnSpPr>
          <p:cNvPr id="15" name="Straight Arrow Connector 14">
            <a:hlinkClick r:id="rId3" action="ppaction://hlinksldjump"/>
          </p:cNvPr>
          <p:cNvCxnSpPr/>
          <p:nvPr/>
        </p:nvCxnSpPr>
        <p:spPr>
          <a:xfrm flipH="1">
            <a:off x="3431025" y="3708601"/>
            <a:ext cx="770323" cy="0"/>
          </a:xfrm>
          <a:prstGeom prst="straightConnector1">
            <a:avLst/>
          </a:prstGeom>
          <a:ln w="63500">
            <a:solidFill>
              <a:srgbClr val="AAC83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hlinkClick r:id="rId4" action="ppaction://hlinksldjump"/>
          </p:cNvPr>
          <p:cNvCxnSpPr/>
          <p:nvPr/>
        </p:nvCxnSpPr>
        <p:spPr>
          <a:xfrm>
            <a:off x="4844850" y="4407186"/>
            <a:ext cx="720290" cy="0"/>
          </a:xfrm>
          <a:prstGeom prst="straightConnector1">
            <a:avLst/>
          </a:prstGeom>
          <a:ln w="63500">
            <a:solidFill>
              <a:srgbClr val="AAC832"/>
            </a:solidFill>
            <a:tailEnd type="arrow"/>
          </a:ln>
        </p:spPr>
        <p:style>
          <a:lnRef idx="1">
            <a:schemeClr val="accent1"/>
          </a:lnRef>
          <a:fillRef idx="0">
            <a:schemeClr val="accent1"/>
          </a:fillRef>
          <a:effectRef idx="0">
            <a:schemeClr val="accent1"/>
          </a:effectRef>
          <a:fontRef idx="minor">
            <a:schemeClr val="tx1"/>
          </a:fontRef>
        </p:style>
      </p:cxnSp>
      <p:sp useBgFill="1">
        <p:nvSpPr>
          <p:cNvPr id="17" name="Rectangle 16">
            <a:hlinkClick r:id="rId4" action="ppaction://hlinksldjump"/>
          </p:cNvPr>
          <p:cNvSpPr/>
          <p:nvPr/>
        </p:nvSpPr>
        <p:spPr>
          <a:xfrm>
            <a:off x="3424034" y="4239648"/>
            <a:ext cx="1420816" cy="2966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nSpc>
                <a:spcPct val="100000"/>
              </a:lnSpc>
              <a:buClr>
                <a:srgbClr val="007E7A"/>
              </a:buClr>
            </a:pPr>
            <a:r>
              <a:rPr lang="en-US" sz="2400" b="1" dirty="0">
                <a:solidFill>
                  <a:srgbClr val="AAC832"/>
                </a:solidFill>
              </a:rPr>
              <a:t>Continue</a:t>
            </a:r>
          </a:p>
        </p:txBody>
      </p:sp>
      <p:sp useBgFill="1">
        <p:nvSpPr>
          <p:cNvPr id="18" name="Rectangle 17">
            <a:hlinkClick r:id="rId3" action="ppaction://hlinksldjump"/>
          </p:cNvPr>
          <p:cNvSpPr/>
          <p:nvPr/>
        </p:nvSpPr>
        <p:spPr>
          <a:xfrm>
            <a:off x="4235686" y="3543300"/>
            <a:ext cx="1420816" cy="2966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nSpc>
                <a:spcPct val="100000"/>
              </a:lnSpc>
              <a:buClr>
                <a:srgbClr val="007E7A"/>
              </a:buClr>
            </a:pPr>
            <a:r>
              <a:rPr lang="en-US" sz="2400" b="1" dirty="0">
                <a:solidFill>
                  <a:srgbClr val="AAC832"/>
                </a:solidFill>
              </a:rPr>
              <a:t>Try again</a:t>
            </a:r>
          </a:p>
        </p:txBody>
      </p:sp>
    </p:spTree>
    <p:extLst>
      <p:ext uri="{BB962C8B-B14F-4D97-AF65-F5344CB8AC3E}">
        <p14:creationId xmlns:p14="http://schemas.microsoft.com/office/powerpoint/2010/main" val="41546234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a:t>Question 3</a:t>
            </a:r>
          </a:p>
        </p:txBody>
      </p:sp>
      <p:sp>
        <p:nvSpPr>
          <p:cNvPr id="4" name="Content Placeholder 3"/>
          <p:cNvSpPr>
            <a:spLocks noGrp="1"/>
          </p:cNvSpPr>
          <p:nvPr>
            <p:ph sz="quarter" idx="12"/>
          </p:nvPr>
        </p:nvSpPr>
        <p:spPr/>
        <p:txBody>
          <a:bodyPr/>
          <a:lstStyle/>
          <a:p>
            <a:r>
              <a:rPr lang="en-US" sz="2200" dirty="0"/>
              <a:t>A patient arrives at the medical office presenting with a rash and is coughing. He expresses concern that he may have a communicable disease; he seems to be in pain and wants to see a physician. The patient has no insurance and has not listed a location for his permanent address. </a:t>
            </a:r>
          </a:p>
        </p:txBody>
      </p:sp>
      <p:sp>
        <p:nvSpPr>
          <p:cNvPr id="5" name="Slide Number Placeholder 4"/>
          <p:cNvSpPr>
            <a:spLocks noGrp="1"/>
          </p:cNvSpPr>
          <p:nvPr>
            <p:ph type="sldNum" sz="quarter" idx="4"/>
          </p:nvPr>
        </p:nvSpPr>
        <p:spPr>
          <a:xfrm>
            <a:off x="7924801" y="6400800"/>
            <a:ext cx="916502" cy="238125"/>
          </a:xfrm>
        </p:spPr>
        <p:txBody>
          <a:bodyPr/>
          <a:lstStyle/>
          <a:p>
            <a:fld id="{5D6A1D68-CA34-4E7F-99D4-0766B53ADE06}" type="slidenum">
              <a:rPr lang="en-US" smtClean="0"/>
              <a:pPr/>
              <a:t>56</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5490" y="3581400"/>
            <a:ext cx="2160460" cy="2160460"/>
          </a:xfrm>
          <a:prstGeom prst="rect">
            <a:avLst/>
          </a:prstGeom>
        </p:spPr>
      </p:pic>
    </p:spTree>
    <p:extLst>
      <p:ext uri="{BB962C8B-B14F-4D97-AF65-F5344CB8AC3E}">
        <p14:creationId xmlns:p14="http://schemas.microsoft.com/office/powerpoint/2010/main" val="7233150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Answer</a:t>
            </a:r>
            <a:br>
              <a:rPr lang="en-US" dirty="0"/>
            </a:br>
            <a:r>
              <a:rPr lang="en-US" sz="2800" b="1" dirty="0"/>
              <a:t>Select the appropriate answer</a:t>
            </a:r>
          </a:p>
        </p:txBody>
      </p:sp>
      <p:sp>
        <p:nvSpPr>
          <p:cNvPr id="5" name="Slide Number Placeholder 4"/>
          <p:cNvSpPr>
            <a:spLocks noGrp="1"/>
          </p:cNvSpPr>
          <p:nvPr>
            <p:ph type="sldNum" sz="quarter" idx="4"/>
          </p:nvPr>
        </p:nvSpPr>
        <p:spPr/>
        <p:txBody>
          <a:bodyPr/>
          <a:lstStyle/>
          <a:p>
            <a:fld id="{5D6A1D68-CA34-4E7F-99D4-0766B53ADE06}" type="slidenum">
              <a:rPr lang="en-US" smtClean="0"/>
              <a:pPr/>
              <a:t>57</a:t>
            </a:fld>
            <a:endParaRPr lang="en-US" dirty="0"/>
          </a:p>
        </p:txBody>
      </p:sp>
      <p:sp useBgFill="1">
        <p:nvSpPr>
          <p:cNvPr id="9" name="Rectangle 8">
            <a:hlinkClick r:id="rId2" action="ppaction://hlinksldjump"/>
          </p:cNvPr>
          <p:cNvSpPr/>
          <p:nvPr/>
        </p:nvSpPr>
        <p:spPr>
          <a:xfrm>
            <a:off x="1119188" y="1594032"/>
            <a:ext cx="3115928" cy="8865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nSpc>
                <a:spcPts val="2400"/>
              </a:lnSpc>
              <a:buClr>
                <a:srgbClr val="007E7A"/>
              </a:buClr>
            </a:pPr>
            <a:r>
              <a:rPr lang="en-US" sz="1900" dirty="0">
                <a:solidFill>
                  <a:schemeClr val="tx1"/>
                </a:solidFill>
              </a:rPr>
              <a:t>Refer the patient to the nearby urgent care facility </a:t>
            </a:r>
            <a:br>
              <a:rPr lang="en-US" sz="1900" dirty="0">
                <a:solidFill>
                  <a:schemeClr val="tx1"/>
                </a:solidFill>
              </a:rPr>
            </a:br>
            <a:r>
              <a:rPr lang="en-US" sz="1900" dirty="0">
                <a:solidFill>
                  <a:schemeClr val="tx1"/>
                </a:solidFill>
              </a:rPr>
              <a:t>for health care. </a:t>
            </a:r>
          </a:p>
        </p:txBody>
      </p:sp>
      <p:sp useBgFill="1">
        <p:nvSpPr>
          <p:cNvPr id="10" name="Rectangle 9">
            <a:hlinkClick r:id="rId2" action="ppaction://hlinksldjump"/>
          </p:cNvPr>
          <p:cNvSpPr/>
          <p:nvPr/>
        </p:nvSpPr>
        <p:spPr>
          <a:xfrm>
            <a:off x="1119188" y="2686859"/>
            <a:ext cx="3324891" cy="9435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nSpc>
                <a:spcPts val="2400"/>
              </a:lnSpc>
              <a:buClr>
                <a:srgbClr val="007E7A"/>
              </a:buClr>
            </a:pPr>
            <a:r>
              <a:rPr lang="en-US" sz="1900" dirty="0">
                <a:solidFill>
                  <a:schemeClr val="tx1"/>
                </a:solidFill>
              </a:rPr>
              <a:t>Process the patient as you would other patients in the practice. </a:t>
            </a:r>
          </a:p>
        </p:txBody>
      </p:sp>
      <p:sp useBgFill="1">
        <p:nvSpPr>
          <p:cNvPr id="11" name="Rectangle 10">
            <a:hlinkClick r:id="rId3" action="ppaction://hlinksldjump"/>
          </p:cNvPr>
          <p:cNvSpPr/>
          <p:nvPr/>
        </p:nvSpPr>
        <p:spPr>
          <a:xfrm>
            <a:off x="5141913" y="3024269"/>
            <a:ext cx="3589132" cy="922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nSpc>
                <a:spcPts val="2400"/>
              </a:lnSpc>
              <a:buClr>
                <a:srgbClr val="007E7A"/>
              </a:buClr>
            </a:pPr>
            <a:r>
              <a:rPr lang="en-US" sz="1900" dirty="0">
                <a:solidFill>
                  <a:schemeClr val="tx1"/>
                </a:solidFill>
              </a:rPr>
              <a:t>Contact the patient ambassador to process and provide care for the patient. </a:t>
            </a:r>
          </a:p>
        </p:txBody>
      </p:sp>
      <p:sp useBgFill="1">
        <p:nvSpPr>
          <p:cNvPr id="12" name="Rectangle 11">
            <a:hlinkClick r:id="rId2" action="ppaction://hlinksldjump"/>
          </p:cNvPr>
          <p:cNvSpPr/>
          <p:nvPr/>
        </p:nvSpPr>
        <p:spPr>
          <a:xfrm>
            <a:off x="5141913" y="1555233"/>
            <a:ext cx="3589132" cy="1256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nSpc>
                <a:spcPts val="2400"/>
              </a:lnSpc>
              <a:buClr>
                <a:srgbClr val="007E7A"/>
              </a:buClr>
            </a:pPr>
            <a:r>
              <a:rPr lang="en-US" sz="1900" dirty="0">
                <a:solidFill>
                  <a:schemeClr val="tx1"/>
                </a:solidFill>
              </a:rPr>
              <a:t>Let the patient know that he would be better served at the county clinics that can accommodate his needs. </a:t>
            </a:r>
          </a:p>
        </p:txBody>
      </p:sp>
      <p:sp>
        <p:nvSpPr>
          <p:cNvPr id="18" name="Oval 17">
            <a:hlinkClick r:id="rId2" action="ppaction://hlinksldjump"/>
          </p:cNvPr>
          <p:cNvSpPr/>
          <p:nvPr/>
        </p:nvSpPr>
        <p:spPr>
          <a:xfrm>
            <a:off x="446088" y="2645708"/>
            <a:ext cx="411678" cy="41167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B</a:t>
            </a:r>
          </a:p>
        </p:txBody>
      </p:sp>
      <p:sp>
        <p:nvSpPr>
          <p:cNvPr id="19" name="Oval 18">
            <a:hlinkClick r:id="rId2" action="ppaction://hlinksldjump"/>
          </p:cNvPr>
          <p:cNvSpPr/>
          <p:nvPr/>
        </p:nvSpPr>
        <p:spPr>
          <a:xfrm>
            <a:off x="455097" y="1633569"/>
            <a:ext cx="411678" cy="41167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A</a:t>
            </a:r>
          </a:p>
        </p:txBody>
      </p:sp>
      <p:sp>
        <p:nvSpPr>
          <p:cNvPr id="20" name="Oval 19">
            <a:hlinkClick r:id="rId2" action="ppaction://hlinksldjump"/>
          </p:cNvPr>
          <p:cNvSpPr/>
          <p:nvPr/>
        </p:nvSpPr>
        <p:spPr>
          <a:xfrm>
            <a:off x="4476905" y="1638300"/>
            <a:ext cx="411678" cy="41167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C</a:t>
            </a:r>
          </a:p>
        </p:txBody>
      </p:sp>
      <p:sp>
        <p:nvSpPr>
          <p:cNvPr id="21" name="Oval 20">
            <a:hlinkClick r:id="rId3" action="ppaction://hlinksldjump"/>
          </p:cNvPr>
          <p:cNvSpPr/>
          <p:nvPr/>
        </p:nvSpPr>
        <p:spPr>
          <a:xfrm>
            <a:off x="4476750" y="2972267"/>
            <a:ext cx="411678" cy="41167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D</a:t>
            </a:r>
          </a:p>
        </p:txBody>
      </p:sp>
    </p:spTree>
    <p:extLst>
      <p:ext uri="{BB962C8B-B14F-4D97-AF65-F5344CB8AC3E}">
        <p14:creationId xmlns:p14="http://schemas.microsoft.com/office/powerpoint/2010/main" val="29186920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That’s right!</a:t>
            </a:r>
          </a:p>
        </p:txBody>
      </p:sp>
      <p:sp>
        <p:nvSpPr>
          <p:cNvPr id="5" name="Slide Number Placeholder 4"/>
          <p:cNvSpPr>
            <a:spLocks noGrp="1"/>
          </p:cNvSpPr>
          <p:nvPr>
            <p:ph type="sldNum" sz="quarter" idx="4"/>
          </p:nvPr>
        </p:nvSpPr>
        <p:spPr/>
        <p:txBody>
          <a:bodyPr/>
          <a:lstStyle/>
          <a:p>
            <a:fld id="{5D6A1D68-CA34-4E7F-99D4-0766B53ADE06}" type="slidenum">
              <a:rPr lang="en-US" smtClean="0"/>
              <a:pPr/>
              <a:t>58</a:t>
            </a:fld>
            <a:endParaRPr lang="en-US" dirty="0"/>
          </a:p>
        </p:txBody>
      </p:sp>
      <p:sp>
        <p:nvSpPr>
          <p:cNvPr id="6" name="AutoShape 2" descr="https://cnet.centene.com/sites/HNC-MarCommCentral/Brand%20Shop/PowerPoint%20Icons/BUSINESS-thumbs_up.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s://cnet.centene.com/sites/HNC-MarCommCentral/Brand%20Shop/PowerPoint%20Icons/BUSINESS-thumbs_up.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4" name="Straight Arrow Connector 13">
            <a:hlinkClick r:id="rId2" action="ppaction://hlinksldjump"/>
          </p:cNvPr>
          <p:cNvCxnSpPr/>
          <p:nvPr/>
        </p:nvCxnSpPr>
        <p:spPr>
          <a:xfrm>
            <a:off x="4898825" y="3726114"/>
            <a:ext cx="720290" cy="0"/>
          </a:xfrm>
          <a:prstGeom prst="straightConnector1">
            <a:avLst/>
          </a:prstGeom>
          <a:ln w="63500">
            <a:solidFill>
              <a:srgbClr val="AAC832"/>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14"/>
          <p:cNvPicPr/>
          <p:nvPr/>
        </p:nvPicPr>
        <p:blipFill>
          <a:blip r:embed="rId3">
            <a:extLst>
              <a:ext uri="{28A0092B-C50C-407E-A947-70E740481C1C}">
                <a14:useLocalDpi xmlns:a14="http://schemas.microsoft.com/office/drawing/2010/main" val="0"/>
              </a:ext>
            </a:extLst>
          </a:blip>
          <a:stretch>
            <a:fillRect/>
          </a:stretch>
        </p:blipFill>
        <p:spPr>
          <a:xfrm>
            <a:off x="3321685" y="1787525"/>
            <a:ext cx="2297430" cy="1584325"/>
          </a:xfrm>
          <a:prstGeom prst="rect">
            <a:avLst/>
          </a:prstGeom>
        </p:spPr>
      </p:pic>
      <p:sp useBgFill="1">
        <p:nvSpPr>
          <p:cNvPr id="16" name="Rectangle 15">
            <a:hlinkClick r:id="rId2" action="ppaction://hlinksldjump"/>
          </p:cNvPr>
          <p:cNvSpPr/>
          <p:nvPr/>
        </p:nvSpPr>
        <p:spPr>
          <a:xfrm>
            <a:off x="3430384" y="3543300"/>
            <a:ext cx="1420816" cy="2966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nSpc>
                <a:spcPct val="100000"/>
              </a:lnSpc>
              <a:buClr>
                <a:srgbClr val="007E7A"/>
              </a:buClr>
            </a:pPr>
            <a:r>
              <a:rPr lang="en-US" sz="2400" b="1" dirty="0">
                <a:solidFill>
                  <a:srgbClr val="AAC832"/>
                </a:solidFill>
              </a:rPr>
              <a:t>Continue</a:t>
            </a:r>
          </a:p>
        </p:txBody>
      </p:sp>
    </p:spTree>
    <p:extLst>
      <p:ext uri="{BB962C8B-B14F-4D97-AF65-F5344CB8AC3E}">
        <p14:creationId xmlns:p14="http://schemas.microsoft.com/office/powerpoint/2010/main" val="19572975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Oops, that’s wrong…</a:t>
            </a:r>
          </a:p>
        </p:txBody>
      </p:sp>
      <p:sp>
        <p:nvSpPr>
          <p:cNvPr id="5" name="Slide Number Placeholder 4"/>
          <p:cNvSpPr>
            <a:spLocks noGrp="1"/>
          </p:cNvSpPr>
          <p:nvPr>
            <p:ph type="sldNum" sz="quarter" idx="4"/>
          </p:nvPr>
        </p:nvSpPr>
        <p:spPr/>
        <p:txBody>
          <a:bodyPr/>
          <a:lstStyle/>
          <a:p>
            <a:fld id="{5D6A1D68-CA34-4E7F-99D4-0766B53ADE06}" type="slidenum">
              <a:rPr lang="en-US" smtClean="0"/>
              <a:pPr/>
              <a:t>59</a:t>
            </a:fld>
            <a:endParaRPr lang="en-US" dirty="0"/>
          </a:p>
        </p:txBody>
      </p:sp>
      <p:sp>
        <p:nvSpPr>
          <p:cNvPr id="6" name="AutoShape 2" descr="https://cnet.centene.com/sites/HNC-MarCommCentral/Brand%20Shop/PowerPoint%20Icons/BUSINESS-thumbs_up.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s://cnet.centene.com/sites/HNC-MarCommCentral/Brand%20Shop/PowerPoint%20Icons/BUSINESS-thumbs_up.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p:nvPr/>
        </p:nvPicPr>
        <p:blipFill>
          <a:blip r:embed="rId2">
            <a:extLst>
              <a:ext uri="{28A0092B-C50C-407E-A947-70E740481C1C}">
                <a14:useLocalDpi xmlns:a14="http://schemas.microsoft.com/office/drawing/2010/main" val="0"/>
              </a:ext>
            </a:extLst>
          </a:blip>
          <a:stretch>
            <a:fillRect/>
          </a:stretch>
        </p:blipFill>
        <p:spPr>
          <a:xfrm rot="10800000">
            <a:off x="3321685" y="1787525"/>
            <a:ext cx="2297430" cy="1584325"/>
          </a:xfrm>
          <a:prstGeom prst="rect">
            <a:avLst/>
          </a:prstGeom>
        </p:spPr>
      </p:pic>
      <p:cxnSp>
        <p:nvCxnSpPr>
          <p:cNvPr id="15" name="Straight Arrow Connector 14">
            <a:hlinkClick r:id="rId3" action="ppaction://hlinksldjump"/>
          </p:cNvPr>
          <p:cNvCxnSpPr/>
          <p:nvPr/>
        </p:nvCxnSpPr>
        <p:spPr>
          <a:xfrm flipH="1">
            <a:off x="3418989" y="3708601"/>
            <a:ext cx="771208" cy="0"/>
          </a:xfrm>
          <a:prstGeom prst="straightConnector1">
            <a:avLst/>
          </a:prstGeom>
          <a:ln w="63500">
            <a:solidFill>
              <a:srgbClr val="AAC83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hlinkClick r:id="rId4" action="ppaction://hlinksldjump"/>
          </p:cNvPr>
          <p:cNvCxnSpPr/>
          <p:nvPr/>
        </p:nvCxnSpPr>
        <p:spPr>
          <a:xfrm>
            <a:off x="4844850" y="4407186"/>
            <a:ext cx="720290" cy="0"/>
          </a:xfrm>
          <a:prstGeom prst="straightConnector1">
            <a:avLst/>
          </a:prstGeom>
          <a:ln w="63500">
            <a:solidFill>
              <a:srgbClr val="AAC832"/>
            </a:solidFill>
            <a:tailEnd type="arrow"/>
          </a:ln>
        </p:spPr>
        <p:style>
          <a:lnRef idx="1">
            <a:schemeClr val="accent1"/>
          </a:lnRef>
          <a:fillRef idx="0">
            <a:schemeClr val="accent1"/>
          </a:fillRef>
          <a:effectRef idx="0">
            <a:schemeClr val="accent1"/>
          </a:effectRef>
          <a:fontRef idx="minor">
            <a:schemeClr val="tx1"/>
          </a:fontRef>
        </p:style>
      </p:cxnSp>
      <p:sp useBgFill="1">
        <p:nvSpPr>
          <p:cNvPr id="17" name="Rectangle 16">
            <a:hlinkClick r:id="rId4" action="ppaction://hlinksldjump"/>
          </p:cNvPr>
          <p:cNvSpPr/>
          <p:nvPr/>
        </p:nvSpPr>
        <p:spPr>
          <a:xfrm>
            <a:off x="3424034" y="4239648"/>
            <a:ext cx="1420816" cy="2966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nSpc>
                <a:spcPct val="100000"/>
              </a:lnSpc>
              <a:buClr>
                <a:srgbClr val="007E7A"/>
              </a:buClr>
            </a:pPr>
            <a:r>
              <a:rPr lang="en-US" sz="2400" b="1" dirty="0">
                <a:solidFill>
                  <a:srgbClr val="AAC832"/>
                </a:solidFill>
              </a:rPr>
              <a:t>Continue</a:t>
            </a:r>
          </a:p>
        </p:txBody>
      </p:sp>
      <p:sp useBgFill="1">
        <p:nvSpPr>
          <p:cNvPr id="18" name="Rectangle 17">
            <a:hlinkClick r:id="rId3" action="ppaction://hlinksldjump"/>
          </p:cNvPr>
          <p:cNvSpPr/>
          <p:nvPr/>
        </p:nvSpPr>
        <p:spPr>
          <a:xfrm>
            <a:off x="4246839" y="3543300"/>
            <a:ext cx="1420816" cy="2966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nSpc>
                <a:spcPct val="100000"/>
              </a:lnSpc>
              <a:buClr>
                <a:srgbClr val="007E7A"/>
              </a:buClr>
            </a:pPr>
            <a:r>
              <a:rPr lang="en-US" sz="2400" b="1" dirty="0">
                <a:solidFill>
                  <a:srgbClr val="AAC832"/>
                </a:solidFill>
              </a:rPr>
              <a:t>Try again</a:t>
            </a:r>
          </a:p>
        </p:txBody>
      </p:sp>
    </p:spTree>
    <p:extLst>
      <p:ext uri="{BB962C8B-B14F-4D97-AF65-F5344CB8AC3E}">
        <p14:creationId xmlns:p14="http://schemas.microsoft.com/office/powerpoint/2010/main" val="1371093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a:t>Crucial Premise to Remember</a:t>
            </a:r>
          </a:p>
        </p:txBody>
      </p:sp>
      <p:sp>
        <p:nvSpPr>
          <p:cNvPr id="4" name="Content Placeholder 3"/>
          <p:cNvSpPr>
            <a:spLocks noGrp="1"/>
          </p:cNvSpPr>
          <p:nvPr>
            <p:ph sz="quarter" idx="12"/>
          </p:nvPr>
        </p:nvSpPr>
        <p:spPr>
          <a:xfrm>
            <a:off x="457200" y="1600200"/>
            <a:ext cx="4486275" cy="4637088"/>
          </a:xfrm>
        </p:spPr>
        <p:txBody>
          <a:bodyPr/>
          <a:lstStyle/>
          <a:p>
            <a:pPr lvl="0"/>
            <a:r>
              <a:rPr lang="en-US" sz="2200" b="1" dirty="0">
                <a:solidFill>
                  <a:srgbClr val="007E7A"/>
                </a:solidFill>
              </a:rPr>
              <a:t>Great customer service: </a:t>
            </a:r>
          </a:p>
          <a:p>
            <a:pPr marL="233363" lvl="1" indent="-233363">
              <a:buSzPct val="100000"/>
            </a:pPr>
            <a:r>
              <a:rPr lang="en-US" sz="2000" dirty="0"/>
              <a:t>Should be provided to all patients and is the basic foundation when building a healthy relationship.</a:t>
            </a:r>
            <a:endParaRPr lang="en-US" sz="1900" dirty="0"/>
          </a:p>
          <a:p>
            <a:pPr marL="233363" lvl="1" indent="-233363">
              <a:buSzPct val="100000"/>
            </a:pPr>
            <a:r>
              <a:rPr lang="en-US" sz="1900" dirty="0"/>
              <a:t>Should not be viewed as going above and beyond the call of duty</a:t>
            </a:r>
            <a:r>
              <a:rPr lang="en-US" sz="2000" dirty="0"/>
              <a:t>, but it is your responsibility and crucial to the success of the practice</a:t>
            </a:r>
            <a:r>
              <a:rPr lang="en-US" sz="1900" dirty="0"/>
              <a:t>.</a:t>
            </a:r>
          </a:p>
          <a:p>
            <a:pPr marL="233363" lvl="1" indent="-233363">
              <a:buSzPct val="100000"/>
            </a:pPr>
            <a:r>
              <a:rPr lang="en-US" sz="2000" dirty="0"/>
              <a:t>Essential to bridge the gap between what separates your patients from being consistent and compliant with their care.</a:t>
            </a:r>
          </a:p>
        </p:txBody>
      </p:sp>
      <p:sp>
        <p:nvSpPr>
          <p:cNvPr id="7" name="Slide Number Placeholder 4"/>
          <p:cNvSpPr>
            <a:spLocks noGrp="1"/>
          </p:cNvSpPr>
          <p:nvPr>
            <p:ph type="sldNum" sz="quarter" idx="4"/>
          </p:nvPr>
        </p:nvSpPr>
        <p:spPr>
          <a:xfrm>
            <a:off x="7924801" y="6400800"/>
            <a:ext cx="916502" cy="238125"/>
          </a:xfrm>
        </p:spPr>
        <p:txBody>
          <a:bodyPr/>
          <a:lstStyle/>
          <a:p>
            <a:fld id="{5D6A1D68-CA34-4E7F-99D4-0766B53ADE06}" type="slidenum">
              <a:rPr lang="en-US" smtClean="0"/>
              <a:pPr/>
              <a:t>6</a:t>
            </a:fld>
            <a:endParaRPr lang="en-US" dirty="0"/>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5036455" y="1831656"/>
            <a:ext cx="3591979" cy="2477056"/>
          </a:xfrm>
          <a:prstGeom prst="rect">
            <a:avLst/>
          </a:prstGeom>
        </p:spPr>
      </p:pic>
    </p:spTree>
    <p:extLst>
      <p:ext uri="{BB962C8B-B14F-4D97-AF65-F5344CB8AC3E}">
        <p14:creationId xmlns:p14="http://schemas.microsoft.com/office/powerpoint/2010/main" val="30441359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a:t>Question 4</a:t>
            </a:r>
          </a:p>
        </p:txBody>
      </p:sp>
      <p:sp>
        <p:nvSpPr>
          <p:cNvPr id="4" name="Content Placeholder 3"/>
          <p:cNvSpPr>
            <a:spLocks noGrp="1"/>
          </p:cNvSpPr>
          <p:nvPr>
            <p:ph sz="quarter" idx="12"/>
          </p:nvPr>
        </p:nvSpPr>
        <p:spPr/>
        <p:txBody>
          <a:bodyPr/>
          <a:lstStyle/>
          <a:p>
            <a:r>
              <a:rPr lang="en-US" sz="2200" dirty="0"/>
              <a:t>A patient arrives at the front desk and is screaming at the staff, and while you have managed to calm her down she is still very rude to you and your coworkers.</a:t>
            </a:r>
          </a:p>
        </p:txBody>
      </p:sp>
      <p:sp>
        <p:nvSpPr>
          <p:cNvPr id="5" name="Slide Number Placeholder 4"/>
          <p:cNvSpPr>
            <a:spLocks noGrp="1"/>
          </p:cNvSpPr>
          <p:nvPr>
            <p:ph type="sldNum" sz="quarter" idx="4"/>
          </p:nvPr>
        </p:nvSpPr>
        <p:spPr>
          <a:xfrm>
            <a:off x="7924801" y="6400800"/>
            <a:ext cx="916502" cy="238125"/>
          </a:xfrm>
        </p:spPr>
        <p:txBody>
          <a:bodyPr/>
          <a:lstStyle/>
          <a:p>
            <a:fld id="{5D6A1D68-CA34-4E7F-99D4-0766B53ADE06}" type="slidenum">
              <a:rPr lang="en-US" smtClean="0"/>
              <a:pPr/>
              <a:t>60</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5490" y="3019425"/>
            <a:ext cx="2160460" cy="2160460"/>
          </a:xfrm>
          <a:prstGeom prst="rect">
            <a:avLst/>
          </a:prstGeom>
        </p:spPr>
      </p:pic>
    </p:spTree>
    <p:extLst>
      <p:ext uri="{BB962C8B-B14F-4D97-AF65-F5344CB8AC3E}">
        <p14:creationId xmlns:p14="http://schemas.microsoft.com/office/powerpoint/2010/main" val="9698574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Answer: </a:t>
            </a:r>
            <a:br>
              <a:rPr lang="en-US" dirty="0"/>
            </a:br>
            <a:r>
              <a:rPr lang="en-US" sz="2800" b="1" dirty="0"/>
              <a:t>Select the appropriate answer</a:t>
            </a:r>
          </a:p>
        </p:txBody>
      </p:sp>
      <p:sp>
        <p:nvSpPr>
          <p:cNvPr id="5" name="Slide Number Placeholder 4"/>
          <p:cNvSpPr>
            <a:spLocks noGrp="1"/>
          </p:cNvSpPr>
          <p:nvPr>
            <p:ph type="sldNum" sz="quarter" idx="4"/>
          </p:nvPr>
        </p:nvSpPr>
        <p:spPr/>
        <p:txBody>
          <a:bodyPr/>
          <a:lstStyle/>
          <a:p>
            <a:fld id="{5D6A1D68-CA34-4E7F-99D4-0766B53ADE06}" type="slidenum">
              <a:rPr lang="en-US" smtClean="0"/>
              <a:pPr/>
              <a:t>61</a:t>
            </a:fld>
            <a:endParaRPr lang="en-US" dirty="0"/>
          </a:p>
        </p:txBody>
      </p:sp>
      <p:sp useBgFill="1">
        <p:nvSpPr>
          <p:cNvPr id="9" name="Rectangle 8">
            <a:hlinkClick r:id="rId2" action="ppaction://hlinksldjump"/>
          </p:cNvPr>
          <p:cNvSpPr/>
          <p:nvPr/>
        </p:nvSpPr>
        <p:spPr>
          <a:xfrm>
            <a:off x="1119188" y="1564847"/>
            <a:ext cx="3115928" cy="1662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nSpc>
                <a:spcPts val="2400"/>
              </a:lnSpc>
              <a:buClr>
                <a:srgbClr val="007E7A"/>
              </a:buClr>
            </a:pPr>
            <a:r>
              <a:rPr lang="en-US" sz="1900" dirty="0">
                <a:solidFill>
                  <a:schemeClr val="tx1"/>
                </a:solidFill>
              </a:rPr>
              <a:t>Immediately remind the patient that such behavior </a:t>
            </a:r>
            <a:br>
              <a:rPr lang="en-US" sz="1900" dirty="0">
                <a:solidFill>
                  <a:schemeClr val="tx1"/>
                </a:solidFill>
              </a:rPr>
            </a:br>
            <a:r>
              <a:rPr lang="en-US" sz="1900" dirty="0">
                <a:solidFill>
                  <a:schemeClr val="tx1"/>
                </a:solidFill>
              </a:rPr>
              <a:t>will not be tolerated and ask the patient to leave the practice immediately. </a:t>
            </a:r>
          </a:p>
        </p:txBody>
      </p:sp>
      <p:sp useBgFill="1">
        <p:nvSpPr>
          <p:cNvPr id="10" name="Rectangle 9">
            <a:hlinkClick r:id="rId2" action="ppaction://hlinksldjump"/>
          </p:cNvPr>
          <p:cNvSpPr/>
          <p:nvPr/>
        </p:nvSpPr>
        <p:spPr>
          <a:xfrm>
            <a:off x="1119187" y="3302945"/>
            <a:ext cx="3115929" cy="13937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nSpc>
                <a:spcPts val="2400"/>
              </a:lnSpc>
              <a:buClr>
                <a:srgbClr val="007E7A"/>
              </a:buClr>
            </a:pPr>
            <a:r>
              <a:rPr lang="en-US" sz="1900" dirty="0">
                <a:solidFill>
                  <a:schemeClr val="tx1"/>
                </a:solidFill>
              </a:rPr>
              <a:t>Ask the patient to take a </a:t>
            </a:r>
            <a:br>
              <a:rPr lang="en-US" sz="1900" dirty="0">
                <a:solidFill>
                  <a:schemeClr val="tx1"/>
                </a:solidFill>
              </a:rPr>
            </a:br>
            <a:r>
              <a:rPr lang="en-US" sz="1900" dirty="0">
                <a:solidFill>
                  <a:schemeClr val="tx1"/>
                </a:solidFill>
              </a:rPr>
              <a:t>seat and contact the supervisor to handle this patient’s irate behavior. </a:t>
            </a:r>
          </a:p>
        </p:txBody>
      </p:sp>
      <p:sp useBgFill="1">
        <p:nvSpPr>
          <p:cNvPr id="11" name="Rectangle 10">
            <a:hlinkClick r:id="rId2" action="ppaction://hlinksldjump"/>
          </p:cNvPr>
          <p:cNvSpPr/>
          <p:nvPr/>
        </p:nvSpPr>
        <p:spPr>
          <a:xfrm>
            <a:off x="5141913" y="3201342"/>
            <a:ext cx="3577385" cy="1614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nSpc>
                <a:spcPts val="2400"/>
              </a:lnSpc>
              <a:buClr>
                <a:srgbClr val="007E7A"/>
              </a:buClr>
            </a:pPr>
            <a:r>
              <a:rPr lang="en-US" sz="1900" dirty="0">
                <a:solidFill>
                  <a:schemeClr val="tx1"/>
                </a:solidFill>
              </a:rPr>
              <a:t>Remind the patient you are there to take care of their needs, but they must improve their behavior before you will provide service. </a:t>
            </a:r>
          </a:p>
        </p:txBody>
      </p:sp>
      <p:sp useBgFill="1">
        <p:nvSpPr>
          <p:cNvPr id="12" name="Rectangle 11">
            <a:hlinkClick r:id="rId3" action="ppaction://hlinksldjump"/>
          </p:cNvPr>
          <p:cNvSpPr/>
          <p:nvPr/>
        </p:nvSpPr>
        <p:spPr>
          <a:xfrm>
            <a:off x="5141913" y="1594144"/>
            <a:ext cx="3589132" cy="16132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nSpc>
                <a:spcPts val="2400"/>
              </a:lnSpc>
              <a:buClr>
                <a:srgbClr val="007E7A"/>
              </a:buClr>
            </a:pPr>
            <a:r>
              <a:rPr lang="en-US" sz="1900" dirty="0">
                <a:solidFill>
                  <a:schemeClr val="tx1"/>
                </a:solidFill>
              </a:rPr>
              <a:t>Calmly begin to communicate with the patient and determine their concerns. Contact the supervisor to make him/her aware of the situation. </a:t>
            </a:r>
          </a:p>
        </p:txBody>
      </p:sp>
      <p:sp>
        <p:nvSpPr>
          <p:cNvPr id="17" name="Oval 16">
            <a:hlinkClick r:id="rId2" action="ppaction://hlinksldjump"/>
          </p:cNvPr>
          <p:cNvSpPr/>
          <p:nvPr/>
        </p:nvSpPr>
        <p:spPr>
          <a:xfrm>
            <a:off x="446088" y="3346102"/>
            <a:ext cx="411678" cy="41167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B</a:t>
            </a:r>
          </a:p>
        </p:txBody>
      </p:sp>
      <p:sp>
        <p:nvSpPr>
          <p:cNvPr id="18" name="Oval 17">
            <a:hlinkClick r:id="rId2" action="ppaction://hlinksldjump"/>
          </p:cNvPr>
          <p:cNvSpPr/>
          <p:nvPr/>
        </p:nvSpPr>
        <p:spPr>
          <a:xfrm>
            <a:off x="455097" y="1633569"/>
            <a:ext cx="411678" cy="41167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A</a:t>
            </a:r>
          </a:p>
        </p:txBody>
      </p:sp>
      <p:sp>
        <p:nvSpPr>
          <p:cNvPr id="19" name="Oval 18">
            <a:hlinkClick r:id="rId3" action="ppaction://hlinksldjump"/>
          </p:cNvPr>
          <p:cNvSpPr/>
          <p:nvPr/>
        </p:nvSpPr>
        <p:spPr>
          <a:xfrm>
            <a:off x="4476905" y="1638300"/>
            <a:ext cx="411678" cy="41167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C</a:t>
            </a:r>
          </a:p>
        </p:txBody>
      </p:sp>
      <p:sp>
        <p:nvSpPr>
          <p:cNvPr id="20" name="Oval 19">
            <a:hlinkClick r:id="rId2" action="ppaction://hlinksldjump"/>
          </p:cNvPr>
          <p:cNvSpPr/>
          <p:nvPr/>
        </p:nvSpPr>
        <p:spPr>
          <a:xfrm>
            <a:off x="4476750" y="3335305"/>
            <a:ext cx="411678" cy="41167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D</a:t>
            </a:r>
          </a:p>
        </p:txBody>
      </p:sp>
    </p:spTree>
    <p:extLst>
      <p:ext uri="{BB962C8B-B14F-4D97-AF65-F5344CB8AC3E}">
        <p14:creationId xmlns:p14="http://schemas.microsoft.com/office/powerpoint/2010/main" val="12407940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That’s right!</a:t>
            </a:r>
          </a:p>
        </p:txBody>
      </p:sp>
      <p:sp>
        <p:nvSpPr>
          <p:cNvPr id="5" name="Slide Number Placeholder 4"/>
          <p:cNvSpPr>
            <a:spLocks noGrp="1"/>
          </p:cNvSpPr>
          <p:nvPr>
            <p:ph type="sldNum" sz="quarter" idx="4"/>
          </p:nvPr>
        </p:nvSpPr>
        <p:spPr/>
        <p:txBody>
          <a:bodyPr/>
          <a:lstStyle/>
          <a:p>
            <a:fld id="{5D6A1D68-CA34-4E7F-99D4-0766B53ADE06}" type="slidenum">
              <a:rPr lang="en-US" smtClean="0"/>
              <a:pPr/>
              <a:t>62</a:t>
            </a:fld>
            <a:endParaRPr lang="en-US" dirty="0"/>
          </a:p>
        </p:txBody>
      </p:sp>
      <p:sp>
        <p:nvSpPr>
          <p:cNvPr id="6" name="AutoShape 2" descr="https://cnet.centene.com/sites/HNC-MarCommCentral/Brand%20Shop/PowerPoint%20Icons/BUSINESS-thumbs_up.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s://cnet.centene.com/sites/HNC-MarCommCentral/Brand%20Shop/PowerPoint%20Icons/BUSINESS-thumbs_up.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0" name="Straight Arrow Connector 9">
            <a:hlinkClick r:id="rId2" action="ppaction://hlinksldjump"/>
          </p:cNvPr>
          <p:cNvCxnSpPr/>
          <p:nvPr/>
        </p:nvCxnSpPr>
        <p:spPr>
          <a:xfrm>
            <a:off x="4898825" y="3726114"/>
            <a:ext cx="720290" cy="0"/>
          </a:xfrm>
          <a:prstGeom prst="straightConnector1">
            <a:avLst/>
          </a:prstGeom>
          <a:ln w="63500">
            <a:solidFill>
              <a:srgbClr val="AAC832"/>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3321685" y="1787525"/>
            <a:ext cx="2297430" cy="1584325"/>
          </a:xfrm>
          <a:prstGeom prst="rect">
            <a:avLst/>
          </a:prstGeom>
        </p:spPr>
      </p:pic>
      <p:sp useBgFill="1">
        <p:nvSpPr>
          <p:cNvPr id="14" name="Rectangle 13">
            <a:hlinkClick r:id="rId2" action="ppaction://hlinksldjump"/>
          </p:cNvPr>
          <p:cNvSpPr/>
          <p:nvPr/>
        </p:nvSpPr>
        <p:spPr>
          <a:xfrm>
            <a:off x="3430384" y="3543300"/>
            <a:ext cx="1420816" cy="2966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nSpc>
                <a:spcPct val="100000"/>
              </a:lnSpc>
              <a:buClr>
                <a:srgbClr val="007E7A"/>
              </a:buClr>
            </a:pPr>
            <a:r>
              <a:rPr lang="en-US" sz="2400" b="1" dirty="0">
                <a:solidFill>
                  <a:srgbClr val="AAC832"/>
                </a:solidFill>
              </a:rPr>
              <a:t>Continue</a:t>
            </a:r>
          </a:p>
        </p:txBody>
      </p:sp>
    </p:spTree>
    <p:extLst>
      <p:ext uri="{BB962C8B-B14F-4D97-AF65-F5344CB8AC3E}">
        <p14:creationId xmlns:p14="http://schemas.microsoft.com/office/powerpoint/2010/main" val="28193297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Oops, that’s wrong…</a:t>
            </a:r>
          </a:p>
        </p:txBody>
      </p:sp>
      <p:sp>
        <p:nvSpPr>
          <p:cNvPr id="5" name="Slide Number Placeholder 4"/>
          <p:cNvSpPr>
            <a:spLocks noGrp="1"/>
          </p:cNvSpPr>
          <p:nvPr>
            <p:ph type="sldNum" sz="quarter" idx="4"/>
          </p:nvPr>
        </p:nvSpPr>
        <p:spPr/>
        <p:txBody>
          <a:bodyPr/>
          <a:lstStyle/>
          <a:p>
            <a:fld id="{5D6A1D68-CA34-4E7F-99D4-0766B53ADE06}" type="slidenum">
              <a:rPr lang="en-US" smtClean="0"/>
              <a:pPr/>
              <a:t>63</a:t>
            </a:fld>
            <a:endParaRPr lang="en-US" dirty="0"/>
          </a:p>
        </p:txBody>
      </p:sp>
      <p:sp>
        <p:nvSpPr>
          <p:cNvPr id="6" name="AutoShape 2" descr="https://cnet.centene.com/sites/HNC-MarCommCentral/Brand%20Shop/PowerPoint%20Icons/BUSINESS-thumbs_up.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s://cnet.centene.com/sites/HNC-MarCommCentral/Brand%20Shop/PowerPoint%20Icons/BUSINESS-thumbs_up.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p:nvPr/>
        </p:nvPicPr>
        <p:blipFill>
          <a:blip r:embed="rId2">
            <a:extLst>
              <a:ext uri="{28A0092B-C50C-407E-A947-70E740481C1C}">
                <a14:useLocalDpi xmlns:a14="http://schemas.microsoft.com/office/drawing/2010/main" val="0"/>
              </a:ext>
            </a:extLst>
          </a:blip>
          <a:stretch>
            <a:fillRect/>
          </a:stretch>
        </p:blipFill>
        <p:spPr>
          <a:xfrm rot="10800000">
            <a:off x="3321685" y="1787525"/>
            <a:ext cx="2297430" cy="1584325"/>
          </a:xfrm>
          <a:prstGeom prst="rect">
            <a:avLst/>
          </a:prstGeom>
        </p:spPr>
      </p:pic>
      <p:cxnSp>
        <p:nvCxnSpPr>
          <p:cNvPr id="15" name="Straight Arrow Connector 14">
            <a:hlinkClick r:id="rId3" action="ppaction://hlinksldjump"/>
          </p:cNvPr>
          <p:cNvCxnSpPr/>
          <p:nvPr/>
        </p:nvCxnSpPr>
        <p:spPr>
          <a:xfrm flipH="1">
            <a:off x="3443116" y="3708601"/>
            <a:ext cx="715056" cy="0"/>
          </a:xfrm>
          <a:prstGeom prst="straightConnector1">
            <a:avLst/>
          </a:prstGeom>
          <a:ln w="63500">
            <a:solidFill>
              <a:srgbClr val="AAC83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hlinkClick r:id="rId4" action="ppaction://hlinksldjump"/>
          </p:cNvPr>
          <p:cNvCxnSpPr/>
          <p:nvPr/>
        </p:nvCxnSpPr>
        <p:spPr>
          <a:xfrm>
            <a:off x="4844850" y="4407186"/>
            <a:ext cx="720290" cy="0"/>
          </a:xfrm>
          <a:prstGeom prst="straightConnector1">
            <a:avLst/>
          </a:prstGeom>
          <a:ln w="63500">
            <a:solidFill>
              <a:srgbClr val="AAC832"/>
            </a:solidFill>
            <a:tailEnd type="arrow"/>
          </a:ln>
        </p:spPr>
        <p:style>
          <a:lnRef idx="1">
            <a:schemeClr val="accent1"/>
          </a:lnRef>
          <a:fillRef idx="0">
            <a:schemeClr val="accent1"/>
          </a:fillRef>
          <a:effectRef idx="0">
            <a:schemeClr val="accent1"/>
          </a:effectRef>
          <a:fontRef idx="minor">
            <a:schemeClr val="tx1"/>
          </a:fontRef>
        </p:style>
      </p:cxnSp>
      <p:sp useBgFill="1">
        <p:nvSpPr>
          <p:cNvPr id="17" name="Rectangle 16">
            <a:hlinkClick r:id="rId4" action="ppaction://hlinksldjump"/>
          </p:cNvPr>
          <p:cNvSpPr/>
          <p:nvPr/>
        </p:nvSpPr>
        <p:spPr>
          <a:xfrm>
            <a:off x="3424034" y="4239648"/>
            <a:ext cx="1420816" cy="2966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nSpc>
                <a:spcPct val="100000"/>
              </a:lnSpc>
              <a:buClr>
                <a:srgbClr val="007E7A"/>
              </a:buClr>
            </a:pPr>
            <a:r>
              <a:rPr lang="en-US" sz="2400" b="1" dirty="0">
                <a:solidFill>
                  <a:srgbClr val="AAC832"/>
                </a:solidFill>
              </a:rPr>
              <a:t>Continue</a:t>
            </a:r>
          </a:p>
        </p:txBody>
      </p:sp>
      <p:sp useBgFill="1">
        <p:nvSpPr>
          <p:cNvPr id="18" name="Rectangle 17">
            <a:hlinkClick r:id="rId3" action="ppaction://hlinksldjump"/>
          </p:cNvPr>
          <p:cNvSpPr/>
          <p:nvPr/>
        </p:nvSpPr>
        <p:spPr>
          <a:xfrm>
            <a:off x="4247380" y="3543300"/>
            <a:ext cx="1420816" cy="2966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nSpc>
                <a:spcPct val="100000"/>
              </a:lnSpc>
              <a:buClr>
                <a:srgbClr val="007E7A"/>
              </a:buClr>
            </a:pPr>
            <a:r>
              <a:rPr lang="en-US" sz="2400" b="1" dirty="0">
                <a:solidFill>
                  <a:srgbClr val="AAC832"/>
                </a:solidFill>
              </a:rPr>
              <a:t>Try again</a:t>
            </a:r>
          </a:p>
        </p:txBody>
      </p:sp>
    </p:spTree>
    <p:extLst>
      <p:ext uri="{BB962C8B-B14F-4D97-AF65-F5344CB8AC3E}">
        <p14:creationId xmlns:p14="http://schemas.microsoft.com/office/powerpoint/2010/main" val="36465302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400" dirty="0"/>
              <a:t>Behavior Change: TTD Model </a:t>
            </a:r>
            <a:br>
              <a:rPr lang="en-US" sz="3400" dirty="0"/>
            </a:br>
            <a:r>
              <a:rPr lang="en-US" sz="3400" dirty="0"/>
              <a:t>of Behavior Change</a:t>
            </a:r>
          </a:p>
        </p:txBody>
      </p:sp>
      <p:sp>
        <p:nvSpPr>
          <p:cNvPr id="5" name="Slide Number Placeholder 4"/>
          <p:cNvSpPr>
            <a:spLocks noGrp="1"/>
          </p:cNvSpPr>
          <p:nvPr>
            <p:ph type="sldNum" sz="quarter" idx="4"/>
          </p:nvPr>
        </p:nvSpPr>
        <p:spPr/>
        <p:txBody>
          <a:bodyPr/>
          <a:lstStyle/>
          <a:p>
            <a:fld id="{5D6A1D68-CA34-4E7F-99D4-0766B53ADE06}" type="slidenum">
              <a:rPr lang="en-US" smtClean="0"/>
              <a:pPr/>
              <a:t>64</a:t>
            </a:fld>
            <a:endParaRPr lang="en-US" dirty="0"/>
          </a:p>
        </p:txBody>
      </p:sp>
      <p:sp>
        <p:nvSpPr>
          <p:cNvPr id="7" name="TextBox 6"/>
          <p:cNvSpPr txBox="1"/>
          <p:nvPr/>
        </p:nvSpPr>
        <p:spPr>
          <a:xfrm>
            <a:off x="452438" y="1351289"/>
            <a:ext cx="8383587" cy="677108"/>
          </a:xfrm>
          <a:prstGeom prst="rect">
            <a:avLst/>
          </a:prstGeom>
          <a:noFill/>
        </p:spPr>
        <p:txBody>
          <a:bodyPr wrap="square" lIns="0" tIns="0" rIns="0" bIns="0" rtlCol="0">
            <a:spAutoFit/>
          </a:bodyPr>
          <a:lstStyle/>
          <a:p>
            <a:r>
              <a:rPr lang="en-US" sz="2200" dirty="0"/>
              <a:t>(Understanding the process of change in patients experiencing homelessness)</a:t>
            </a:r>
          </a:p>
        </p:txBody>
      </p:sp>
      <p:grpSp>
        <p:nvGrpSpPr>
          <p:cNvPr id="8" name="Group 7"/>
          <p:cNvGrpSpPr/>
          <p:nvPr/>
        </p:nvGrpSpPr>
        <p:grpSpPr>
          <a:xfrm>
            <a:off x="983973" y="2019272"/>
            <a:ext cx="7176051" cy="4213810"/>
            <a:chOff x="2874936" y="-743601"/>
            <a:chExt cx="2673402" cy="4934271"/>
          </a:xfrm>
        </p:grpSpPr>
        <p:sp>
          <p:nvSpPr>
            <p:cNvPr id="18" name="Rounded Rectangle 17"/>
            <p:cNvSpPr/>
            <p:nvPr/>
          </p:nvSpPr>
          <p:spPr>
            <a:xfrm>
              <a:off x="2874936" y="-446418"/>
              <a:ext cx="2673402" cy="4637088"/>
            </a:xfrm>
            <a:prstGeom prst="roundRect">
              <a:avLst>
                <a:gd name="adj" fmla="val 10000"/>
              </a:avLst>
            </a:prstGeom>
            <a:gradFill rotWithShape="0">
              <a:gsLst>
                <a:gs pos="0">
                  <a:schemeClr val="accent1">
                    <a:hueOff val="0"/>
                    <a:satOff val="0"/>
                    <a:lumOff val="0"/>
                    <a:alphaOff val="0"/>
                    <a:satMod val="103000"/>
                    <a:lumMod val="102000"/>
                    <a:tint val="94000"/>
                  </a:schemeClr>
                </a:gs>
                <a:gs pos="38000">
                  <a:schemeClr val="accent1">
                    <a:hueOff val="0"/>
                    <a:satOff val="0"/>
                    <a:lumOff val="0"/>
                    <a:alphaOff val="0"/>
                    <a:satMod val="110000"/>
                    <a:lumMod val="100000"/>
                    <a:shade val="100000"/>
                  </a:schemeClr>
                </a:gs>
                <a:gs pos="100000">
                  <a:schemeClr val="accent2"/>
                </a:gs>
              </a:gsLst>
              <a:lin ang="4200000" scaled="0"/>
            </a:gradFill>
            <a:ln>
              <a:noFill/>
            </a:ln>
            <a:effectLst/>
          </p:spPr>
          <p:style>
            <a:lnRef idx="0">
              <a:scrgbClr r="0" g="0" b="0"/>
            </a:lnRef>
            <a:fillRef idx="1">
              <a:scrgbClr r="0" g="0" b="0"/>
            </a:fillRef>
            <a:effectRef idx="2">
              <a:scrgbClr r="0" g="0" b="0"/>
            </a:effectRef>
            <a:fontRef idx="minor">
              <a:schemeClr val="dk1">
                <a:hueOff val="0"/>
                <a:satOff val="0"/>
                <a:lumOff val="0"/>
                <a:alphaOff val="0"/>
              </a:schemeClr>
            </a:fontRef>
          </p:style>
        </p:sp>
        <p:sp>
          <p:nvSpPr>
            <p:cNvPr id="19" name="Rounded Rectangle 4"/>
            <p:cNvSpPr/>
            <p:nvPr/>
          </p:nvSpPr>
          <p:spPr>
            <a:xfrm>
              <a:off x="2874936" y="-743601"/>
              <a:ext cx="2673402" cy="13911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900" b="1" i="0" kern="1200" dirty="0">
                  <a:solidFill>
                    <a:schemeClr val="bg1"/>
                  </a:solidFill>
                  <a:latin typeface="Arial" panose="020B0604020202020204" pitchFamily="34" charset="0"/>
                  <a:cs typeface="Arial" panose="020B0604020202020204" pitchFamily="34" charset="0"/>
                </a:rPr>
                <a:t>There are 5 critical stages toward changing patient behavior.</a:t>
              </a:r>
              <a:endParaRPr lang="en-US" sz="1900" b="1" kern="1200" dirty="0">
                <a:solidFill>
                  <a:srgbClr val="000000"/>
                </a:solidFill>
              </a:endParaRPr>
            </a:p>
          </p:txBody>
        </p:sp>
      </p:grpSp>
      <p:sp>
        <p:nvSpPr>
          <p:cNvPr id="27" name="Rounded Rectangle 4"/>
          <p:cNvSpPr/>
          <p:nvPr/>
        </p:nvSpPr>
        <p:spPr>
          <a:xfrm>
            <a:off x="2608793" y="3000181"/>
            <a:ext cx="3190913" cy="8576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endParaRPr lang="en-US" sz="1200" kern="1200" dirty="0">
              <a:solidFill>
                <a:srgbClr val="000000"/>
              </a:solidFill>
            </a:endParaRPr>
          </a:p>
        </p:txBody>
      </p:sp>
      <p:sp>
        <p:nvSpPr>
          <p:cNvPr id="28" name="Rounded Rectangle 27"/>
          <p:cNvSpPr/>
          <p:nvPr/>
        </p:nvSpPr>
        <p:spPr>
          <a:xfrm>
            <a:off x="1751711" y="2821279"/>
            <a:ext cx="5635486" cy="538149"/>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spcBef>
                <a:spcPts val="800"/>
              </a:spcBef>
              <a:tabLst>
                <a:tab pos="1033463" algn="l"/>
              </a:tabLst>
            </a:pPr>
            <a:r>
              <a:rPr lang="en-US" b="1" dirty="0">
                <a:solidFill>
                  <a:schemeClr val="tx1"/>
                </a:solidFill>
              </a:rPr>
              <a:t>Stage 1:	</a:t>
            </a:r>
            <a:r>
              <a:rPr lang="en-US" dirty="0">
                <a:solidFill>
                  <a:schemeClr val="tx1"/>
                </a:solidFill>
              </a:rPr>
              <a:t>Pre-contemplation (not ready to change). </a:t>
            </a:r>
          </a:p>
        </p:txBody>
      </p:sp>
      <p:sp>
        <p:nvSpPr>
          <p:cNvPr id="29" name="Rounded Rectangle 28"/>
          <p:cNvSpPr/>
          <p:nvPr/>
        </p:nvSpPr>
        <p:spPr>
          <a:xfrm>
            <a:off x="1751710" y="3511828"/>
            <a:ext cx="5635486" cy="538149"/>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spcBef>
                <a:spcPts val="800"/>
              </a:spcBef>
              <a:tabLst>
                <a:tab pos="1033463" algn="l"/>
              </a:tabLst>
            </a:pPr>
            <a:r>
              <a:rPr lang="en-US" b="1" dirty="0">
                <a:solidFill>
                  <a:schemeClr val="tx1"/>
                </a:solidFill>
              </a:rPr>
              <a:t>Stage 2:	</a:t>
            </a:r>
            <a:r>
              <a:rPr lang="en-US" dirty="0">
                <a:solidFill>
                  <a:schemeClr val="tx1"/>
                </a:solidFill>
              </a:rPr>
              <a:t>Contemplation (getting ready). </a:t>
            </a:r>
          </a:p>
        </p:txBody>
      </p:sp>
      <p:sp>
        <p:nvSpPr>
          <p:cNvPr id="30" name="Rounded Rectangle 29"/>
          <p:cNvSpPr/>
          <p:nvPr/>
        </p:nvSpPr>
        <p:spPr>
          <a:xfrm>
            <a:off x="1756455" y="4211597"/>
            <a:ext cx="5635486" cy="538149"/>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spcBef>
                <a:spcPts val="800"/>
              </a:spcBef>
              <a:tabLst>
                <a:tab pos="1033463" algn="l"/>
              </a:tabLst>
            </a:pPr>
            <a:r>
              <a:rPr lang="en-US" b="1" dirty="0">
                <a:solidFill>
                  <a:schemeClr val="tx1"/>
                </a:solidFill>
              </a:rPr>
              <a:t>Stage 3:	</a:t>
            </a:r>
            <a:r>
              <a:rPr lang="en-US" dirty="0">
                <a:solidFill>
                  <a:schemeClr val="tx1"/>
                </a:solidFill>
              </a:rPr>
              <a:t>Preparation (ready to change). </a:t>
            </a:r>
          </a:p>
        </p:txBody>
      </p:sp>
      <p:sp>
        <p:nvSpPr>
          <p:cNvPr id="31" name="Rounded Rectangle 30"/>
          <p:cNvSpPr/>
          <p:nvPr/>
        </p:nvSpPr>
        <p:spPr>
          <a:xfrm>
            <a:off x="1756454" y="4902146"/>
            <a:ext cx="5635486" cy="538149"/>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spcBef>
                <a:spcPts val="800"/>
              </a:spcBef>
              <a:tabLst>
                <a:tab pos="1033463" algn="l"/>
              </a:tabLst>
            </a:pPr>
            <a:r>
              <a:rPr lang="en-US" b="1" dirty="0">
                <a:solidFill>
                  <a:schemeClr val="tx1"/>
                </a:solidFill>
              </a:rPr>
              <a:t>Stage 4:	</a:t>
            </a:r>
            <a:r>
              <a:rPr lang="en-US" dirty="0">
                <a:solidFill>
                  <a:schemeClr val="tx1"/>
                </a:solidFill>
              </a:rPr>
              <a:t>Action. </a:t>
            </a:r>
          </a:p>
        </p:txBody>
      </p:sp>
      <p:sp>
        <p:nvSpPr>
          <p:cNvPr id="32" name="Rounded Rectangle 31"/>
          <p:cNvSpPr/>
          <p:nvPr/>
        </p:nvSpPr>
        <p:spPr>
          <a:xfrm>
            <a:off x="1754368" y="5565726"/>
            <a:ext cx="5635486" cy="538149"/>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spcBef>
                <a:spcPts val="800"/>
              </a:spcBef>
              <a:tabLst>
                <a:tab pos="974725" algn="l"/>
              </a:tabLst>
            </a:pPr>
            <a:r>
              <a:rPr lang="en-US" b="1" dirty="0">
                <a:solidFill>
                  <a:schemeClr val="tx1"/>
                </a:solidFill>
              </a:rPr>
              <a:t>Stage 5:	</a:t>
            </a:r>
            <a:r>
              <a:rPr lang="en-US" dirty="0">
                <a:solidFill>
                  <a:schemeClr val="tx1"/>
                </a:solidFill>
              </a:rPr>
              <a:t>Maintenance.</a:t>
            </a:r>
          </a:p>
        </p:txBody>
      </p:sp>
    </p:spTree>
    <p:extLst>
      <p:ext uri="{BB962C8B-B14F-4D97-AF65-F5344CB8AC3E}">
        <p14:creationId xmlns:p14="http://schemas.microsoft.com/office/powerpoint/2010/main" val="955959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57200" y="947618"/>
            <a:ext cx="4322956" cy="5728244"/>
          </a:xfrm>
        </p:spPr>
        <p:txBody>
          <a:bodyPr/>
          <a:lstStyle/>
          <a:p>
            <a:pPr>
              <a:lnSpc>
                <a:spcPct val="100000"/>
              </a:lnSpc>
              <a:spcAft>
                <a:spcPts val="8400"/>
              </a:spcAft>
            </a:pPr>
            <a:r>
              <a:rPr lang="en-US" sz="1900" b="1" dirty="0">
                <a:solidFill>
                  <a:srgbClr val="007E7A"/>
                </a:solidFill>
              </a:rPr>
              <a:t>To schedule services </a:t>
            </a:r>
            <a:br>
              <a:rPr lang="en-US" sz="1900" b="1" dirty="0">
                <a:solidFill>
                  <a:srgbClr val="007E7A"/>
                </a:solidFill>
              </a:rPr>
            </a:br>
            <a:r>
              <a:rPr lang="en-US" sz="1900" b="1" dirty="0">
                <a:solidFill>
                  <a:srgbClr val="007E7A"/>
                </a:solidFill>
              </a:rPr>
              <a:t>(e.g., housing food and others): </a:t>
            </a:r>
          </a:p>
          <a:p>
            <a:pPr>
              <a:lnSpc>
                <a:spcPct val="100000"/>
              </a:lnSpc>
              <a:spcAft>
                <a:spcPts val="1400"/>
              </a:spcAft>
            </a:pPr>
            <a:r>
              <a:rPr lang="en-US" sz="1900" b="1" dirty="0">
                <a:solidFill>
                  <a:srgbClr val="007E7A"/>
                </a:solidFill>
              </a:rPr>
              <a:t>Handbook of Referral Services: </a:t>
            </a:r>
            <a:r>
              <a:rPr lang="en-US" sz="1900" dirty="0"/>
              <a:t>Attached</a:t>
            </a:r>
          </a:p>
          <a:p>
            <a:pPr>
              <a:lnSpc>
                <a:spcPct val="100000"/>
              </a:lnSpc>
              <a:spcAft>
                <a:spcPts val="1300"/>
              </a:spcAft>
            </a:pPr>
            <a:r>
              <a:rPr lang="en-US" sz="1900" b="1" dirty="0">
                <a:solidFill>
                  <a:srgbClr val="007E7A"/>
                </a:solidFill>
              </a:rPr>
              <a:t>Mobile Application: </a:t>
            </a:r>
            <a:r>
              <a:rPr lang="en-US" sz="1900" dirty="0"/>
              <a:t/>
            </a:r>
            <a:br>
              <a:rPr lang="en-US" sz="1900" dirty="0"/>
            </a:br>
            <a:r>
              <a:rPr lang="en-US" sz="1900" b="1" dirty="0"/>
              <a:t>Android</a:t>
            </a:r>
            <a:r>
              <a:rPr lang="en-US" sz="1900" dirty="0"/>
              <a:t>*: SCUG – Homeless Application;  </a:t>
            </a:r>
            <a:br>
              <a:rPr lang="en-US" sz="1900" dirty="0"/>
            </a:br>
            <a:r>
              <a:rPr lang="en-US" sz="1900" b="1" dirty="0" err="1"/>
              <a:t>Iphone</a:t>
            </a:r>
            <a:r>
              <a:rPr lang="en-US" sz="1900" dirty="0"/>
              <a:t>*: </a:t>
            </a:r>
            <a:r>
              <a:rPr lang="en-US" sz="1900" dirty="0" err="1"/>
              <a:t>OurCalling</a:t>
            </a:r>
            <a:r>
              <a:rPr lang="en-US" sz="1900" dirty="0"/>
              <a:t> - Homeless Support</a:t>
            </a:r>
          </a:p>
          <a:p>
            <a:pPr>
              <a:lnSpc>
                <a:spcPct val="100000"/>
              </a:lnSpc>
              <a:spcAft>
                <a:spcPts val="600"/>
              </a:spcAft>
            </a:pPr>
            <a:r>
              <a:rPr lang="en-US" sz="1900" b="1" dirty="0">
                <a:solidFill>
                  <a:srgbClr val="007E7A"/>
                </a:solidFill>
              </a:rPr>
              <a:t>Websites:</a:t>
            </a:r>
          </a:p>
        </p:txBody>
      </p:sp>
      <p:sp>
        <p:nvSpPr>
          <p:cNvPr id="8" name="Content Placeholder 7"/>
          <p:cNvSpPr>
            <a:spLocks noGrp="1"/>
          </p:cNvSpPr>
          <p:nvPr>
            <p:ph sz="half" idx="2"/>
          </p:nvPr>
        </p:nvSpPr>
        <p:spPr>
          <a:xfrm>
            <a:off x="4981811" y="947618"/>
            <a:ext cx="4085618" cy="4351338"/>
          </a:xfrm>
        </p:spPr>
        <p:txBody>
          <a:bodyPr/>
          <a:lstStyle/>
          <a:p>
            <a:pPr>
              <a:lnSpc>
                <a:spcPct val="100000"/>
              </a:lnSpc>
              <a:spcAft>
                <a:spcPts val="2000"/>
              </a:spcAft>
            </a:pPr>
            <a:r>
              <a:rPr lang="en-US" sz="1900" b="1" dirty="0">
                <a:solidFill>
                  <a:srgbClr val="007E7A"/>
                </a:solidFill>
              </a:rPr>
              <a:t>Online database that registers community resource agencies:</a:t>
            </a:r>
            <a:br>
              <a:rPr lang="en-US" sz="1900" b="1" dirty="0">
                <a:solidFill>
                  <a:srgbClr val="007E7A"/>
                </a:solidFill>
              </a:rPr>
            </a:br>
            <a:r>
              <a:rPr lang="en-US" sz="1900" dirty="0"/>
              <a:t> </a:t>
            </a:r>
            <a:endParaRPr lang="en-US" sz="1900" b="1" dirty="0">
              <a:solidFill>
                <a:srgbClr val="007E7A"/>
              </a:solidFill>
            </a:endParaRPr>
          </a:p>
          <a:p>
            <a:pPr>
              <a:lnSpc>
                <a:spcPct val="100000"/>
              </a:lnSpc>
            </a:pPr>
            <a:r>
              <a:rPr lang="en-US" sz="1900" b="1" dirty="0">
                <a:solidFill>
                  <a:srgbClr val="007E7A"/>
                </a:solidFill>
              </a:rPr>
              <a:t>Shelters and emergency housing listings for the state of California:</a:t>
            </a:r>
          </a:p>
          <a:p>
            <a:pPr>
              <a:lnSpc>
                <a:spcPct val="100000"/>
              </a:lnSpc>
            </a:pPr>
            <a:endParaRPr lang="en-US" sz="1900" b="1" dirty="0">
              <a:solidFill>
                <a:srgbClr val="007E7A"/>
              </a:solidFill>
            </a:endParaRPr>
          </a:p>
          <a:p>
            <a:pPr>
              <a:lnSpc>
                <a:spcPct val="100000"/>
              </a:lnSpc>
            </a:pPr>
            <a:endParaRPr lang="en-US" sz="1900" b="1" dirty="0">
              <a:solidFill>
                <a:srgbClr val="007E7A"/>
              </a:solidFill>
            </a:endParaRPr>
          </a:p>
          <a:p>
            <a:pPr>
              <a:lnSpc>
                <a:spcPts val="2400"/>
              </a:lnSpc>
            </a:pPr>
            <a:r>
              <a:rPr lang="en-US" sz="1900" b="1" dirty="0">
                <a:solidFill>
                  <a:srgbClr val="007E7A"/>
                </a:solidFill>
              </a:rPr>
              <a:t>Homeless Health Care </a:t>
            </a:r>
            <a:br>
              <a:rPr lang="en-US" sz="1900" b="1" dirty="0">
                <a:solidFill>
                  <a:srgbClr val="007E7A"/>
                </a:solidFill>
              </a:rPr>
            </a:br>
            <a:r>
              <a:rPr lang="en-US" sz="1900" b="1" dirty="0">
                <a:solidFill>
                  <a:srgbClr val="007E7A"/>
                </a:solidFill>
              </a:rPr>
              <a:t>Los Angeles: Resources and Referrals </a:t>
            </a:r>
          </a:p>
          <a:p>
            <a:pPr>
              <a:lnSpc>
                <a:spcPts val="2400"/>
              </a:lnSpc>
              <a:spcBef>
                <a:spcPts val="0"/>
              </a:spcBef>
              <a:buClr>
                <a:srgbClr val="007E7A"/>
              </a:buClr>
            </a:pPr>
            <a:endParaRPr lang="en-US" sz="1900" dirty="0"/>
          </a:p>
        </p:txBody>
      </p:sp>
      <p:sp>
        <p:nvSpPr>
          <p:cNvPr id="6" name="Title 5"/>
          <p:cNvSpPr>
            <a:spLocks noGrp="1"/>
          </p:cNvSpPr>
          <p:nvPr>
            <p:ph type="title"/>
          </p:nvPr>
        </p:nvSpPr>
        <p:spPr/>
        <p:txBody>
          <a:bodyPr/>
          <a:lstStyle/>
          <a:p>
            <a:r>
              <a:rPr lang="en-US" dirty="0"/>
              <a:t>Homeless Referral Resources</a:t>
            </a:r>
          </a:p>
        </p:txBody>
      </p:sp>
      <p:sp>
        <p:nvSpPr>
          <p:cNvPr id="5" name="Slide Number Placeholder 4"/>
          <p:cNvSpPr>
            <a:spLocks noGrp="1"/>
          </p:cNvSpPr>
          <p:nvPr>
            <p:ph type="sldNum" sz="quarter" idx="4"/>
          </p:nvPr>
        </p:nvSpPr>
        <p:spPr/>
        <p:txBody>
          <a:bodyPr/>
          <a:lstStyle/>
          <a:p>
            <a:fld id="{5D6A1D68-CA34-4E7F-99D4-0766B53ADE06}" type="slidenum">
              <a:rPr lang="en-US" smtClean="0"/>
              <a:pPr/>
              <a:t>65</a:t>
            </a:fld>
            <a:endParaRPr lang="en-US" dirty="0"/>
          </a:p>
        </p:txBody>
      </p:sp>
      <p:cxnSp>
        <p:nvCxnSpPr>
          <p:cNvPr id="9" name="Straight Connector 8">
            <a:extLst>
              <a:ext uri="{FF2B5EF4-FFF2-40B4-BE49-F238E27FC236}">
                <a16:creationId xmlns:a16="http://schemas.microsoft.com/office/drawing/2014/main" id="{3868A26C-01CF-FC4B-8349-8459505074CF}"/>
              </a:ext>
            </a:extLst>
          </p:cNvPr>
          <p:cNvCxnSpPr>
            <a:cxnSpLocks/>
          </p:cNvCxnSpPr>
          <p:nvPr/>
        </p:nvCxnSpPr>
        <p:spPr bwMode="auto">
          <a:xfrm flipH="1">
            <a:off x="455952" y="1716539"/>
            <a:ext cx="3341348" cy="0"/>
          </a:xfrm>
          <a:prstGeom prst="line">
            <a:avLst/>
          </a:prstGeom>
          <a:solidFill>
            <a:schemeClr val="accent1"/>
          </a:solidFill>
          <a:ln w="50800" cap="rnd" cmpd="sng" algn="ctr">
            <a:solidFill>
              <a:schemeClr val="accent2"/>
            </a:solidFill>
            <a:prstDash val="sysDot"/>
            <a:round/>
            <a:headEnd type="none" w="med" len="med"/>
            <a:tailEnd type="none" w="med" len="med"/>
          </a:ln>
          <a:effectLst/>
        </p:spPr>
      </p:cxnSp>
      <p:cxnSp>
        <p:nvCxnSpPr>
          <p:cNvPr id="11" name="Straight Connector 10">
            <a:extLst>
              <a:ext uri="{FF2B5EF4-FFF2-40B4-BE49-F238E27FC236}">
                <a16:creationId xmlns:a16="http://schemas.microsoft.com/office/drawing/2014/main" id="{3868A26C-01CF-FC4B-8349-8459505074CF}"/>
              </a:ext>
            </a:extLst>
          </p:cNvPr>
          <p:cNvCxnSpPr>
            <a:cxnSpLocks/>
          </p:cNvCxnSpPr>
          <p:nvPr/>
        </p:nvCxnSpPr>
        <p:spPr bwMode="auto">
          <a:xfrm flipH="1">
            <a:off x="455952" y="2580799"/>
            <a:ext cx="3341348" cy="0"/>
          </a:xfrm>
          <a:prstGeom prst="line">
            <a:avLst/>
          </a:prstGeom>
          <a:solidFill>
            <a:schemeClr val="accent1"/>
          </a:solidFill>
          <a:ln w="50800" cap="rnd" cmpd="sng" algn="ctr">
            <a:solidFill>
              <a:schemeClr val="accent2"/>
            </a:solidFill>
            <a:prstDash val="sysDot"/>
            <a:round/>
            <a:headEnd type="none" w="med" len="med"/>
            <a:tailEnd type="none" w="med" len="med"/>
          </a:ln>
          <a:effectLst/>
        </p:spPr>
      </p:cxnSp>
      <p:cxnSp>
        <p:nvCxnSpPr>
          <p:cNvPr id="12" name="Straight Connector 11">
            <a:extLst>
              <a:ext uri="{FF2B5EF4-FFF2-40B4-BE49-F238E27FC236}">
                <a16:creationId xmlns:a16="http://schemas.microsoft.com/office/drawing/2014/main" id="{3868A26C-01CF-FC4B-8349-8459505074CF}"/>
              </a:ext>
            </a:extLst>
          </p:cNvPr>
          <p:cNvCxnSpPr>
            <a:cxnSpLocks/>
          </p:cNvCxnSpPr>
          <p:nvPr/>
        </p:nvCxnSpPr>
        <p:spPr bwMode="auto">
          <a:xfrm flipH="1">
            <a:off x="4993264" y="2062359"/>
            <a:ext cx="3341348" cy="0"/>
          </a:xfrm>
          <a:prstGeom prst="line">
            <a:avLst/>
          </a:prstGeom>
          <a:solidFill>
            <a:schemeClr val="accent1"/>
          </a:solidFill>
          <a:ln w="50800" cap="rnd" cmpd="sng" algn="ctr">
            <a:solidFill>
              <a:schemeClr val="accent2"/>
            </a:solidFill>
            <a:prstDash val="sysDot"/>
            <a:round/>
            <a:headEnd type="none" w="med" len="med"/>
            <a:tailEnd type="none" w="med" len="med"/>
          </a:ln>
          <a:effectLst/>
        </p:spPr>
      </p:cxnSp>
      <p:cxnSp>
        <p:nvCxnSpPr>
          <p:cNvPr id="13" name="Straight Connector 12">
            <a:extLst>
              <a:ext uri="{FF2B5EF4-FFF2-40B4-BE49-F238E27FC236}">
                <a16:creationId xmlns:a16="http://schemas.microsoft.com/office/drawing/2014/main" id="{3868A26C-01CF-FC4B-8349-8459505074CF}"/>
              </a:ext>
            </a:extLst>
          </p:cNvPr>
          <p:cNvCxnSpPr>
            <a:cxnSpLocks/>
          </p:cNvCxnSpPr>
          <p:nvPr/>
        </p:nvCxnSpPr>
        <p:spPr bwMode="auto">
          <a:xfrm flipH="1">
            <a:off x="4993264" y="3545451"/>
            <a:ext cx="3341348" cy="0"/>
          </a:xfrm>
          <a:prstGeom prst="line">
            <a:avLst/>
          </a:prstGeom>
          <a:solidFill>
            <a:schemeClr val="accent1"/>
          </a:solidFill>
          <a:ln w="50800" cap="rnd" cmpd="sng" algn="ctr">
            <a:solidFill>
              <a:schemeClr val="accent2"/>
            </a:solidFill>
            <a:prstDash val="sysDot"/>
            <a:round/>
            <a:headEnd type="none" w="med" len="med"/>
            <a:tailEnd type="none" w="med" len="med"/>
          </a:ln>
          <a:effectLst/>
        </p:spPr>
      </p:cxnSp>
      <p:pic>
        <p:nvPicPr>
          <p:cNvPr id="14" name="Picture 13"/>
          <p:cNvPicPr/>
          <p:nvPr/>
        </p:nvPicPr>
        <p:blipFill>
          <a:blip r:embed="rId3">
            <a:extLst>
              <a:ext uri="{28A0092B-C50C-407E-A947-70E740481C1C}">
                <a14:useLocalDpi xmlns:a14="http://schemas.microsoft.com/office/drawing/2010/main" val="0"/>
              </a:ext>
            </a:extLst>
          </a:blip>
          <a:stretch>
            <a:fillRect/>
          </a:stretch>
        </p:blipFill>
        <p:spPr>
          <a:xfrm>
            <a:off x="7298800" y="5383398"/>
            <a:ext cx="869025" cy="881785"/>
          </a:xfrm>
          <a:prstGeom prst="rect">
            <a:avLst/>
          </a:prstGeom>
        </p:spPr>
      </p:pic>
      <p:sp useBgFill="1">
        <p:nvSpPr>
          <p:cNvPr id="15" name="Rectangle 14">
            <a:hlinkClick r:id="rId4"/>
          </p:cNvPr>
          <p:cNvSpPr/>
          <p:nvPr/>
        </p:nvSpPr>
        <p:spPr>
          <a:xfrm>
            <a:off x="446088" y="1866784"/>
            <a:ext cx="2919682" cy="515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00000"/>
              </a:lnSpc>
              <a:spcAft>
                <a:spcPts val="2000"/>
              </a:spcAft>
            </a:pPr>
            <a:r>
              <a:rPr lang="en-US" sz="1900" dirty="0">
                <a:solidFill>
                  <a:schemeClr val="tx1"/>
                </a:solidFill>
              </a:rPr>
              <a:t>www.lahsa.org/portal/apps/la-hop/request</a:t>
            </a:r>
            <a:endParaRPr lang="en-US" sz="1900" b="1" dirty="0">
              <a:solidFill>
                <a:schemeClr val="tx1"/>
              </a:solidFill>
            </a:endParaRPr>
          </a:p>
        </p:txBody>
      </p:sp>
      <p:sp useBgFill="1">
        <p:nvSpPr>
          <p:cNvPr id="17" name="Rectangle 16">
            <a:hlinkClick r:id="rId5"/>
          </p:cNvPr>
          <p:cNvSpPr/>
          <p:nvPr/>
        </p:nvSpPr>
        <p:spPr>
          <a:xfrm>
            <a:off x="4993264" y="1609002"/>
            <a:ext cx="1985828" cy="2577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00000"/>
              </a:lnSpc>
              <a:spcAft>
                <a:spcPts val="2000"/>
              </a:spcAft>
            </a:pPr>
            <a:r>
              <a:rPr lang="en-US" sz="1900" dirty="0">
                <a:solidFill>
                  <a:schemeClr val="tx1"/>
                </a:solidFill>
              </a:rPr>
              <a:t>www.211.org*</a:t>
            </a:r>
            <a:endParaRPr lang="en-US" sz="1900" b="1" dirty="0">
              <a:solidFill>
                <a:schemeClr val="tx1"/>
              </a:solidFill>
            </a:endParaRPr>
          </a:p>
        </p:txBody>
      </p:sp>
      <p:sp useBgFill="1">
        <p:nvSpPr>
          <p:cNvPr id="18" name="Rectangle 17">
            <a:hlinkClick r:id="rId6"/>
          </p:cNvPr>
          <p:cNvSpPr/>
          <p:nvPr/>
        </p:nvSpPr>
        <p:spPr>
          <a:xfrm>
            <a:off x="4993264" y="2825728"/>
            <a:ext cx="3576428" cy="515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00000"/>
              </a:lnSpc>
            </a:pPr>
            <a:r>
              <a:rPr lang="en-US" sz="1900" dirty="0">
                <a:solidFill>
                  <a:schemeClr val="tx1"/>
                </a:solidFill>
              </a:rPr>
              <a:t>www.hud.gov/local/ca/homeless/</a:t>
            </a:r>
            <a:r>
              <a:rPr lang="en-US" sz="1900" dirty="0" err="1">
                <a:solidFill>
                  <a:schemeClr val="tx1"/>
                </a:solidFill>
              </a:rPr>
              <a:t>shelters.cfm</a:t>
            </a:r>
            <a:r>
              <a:rPr lang="en-US" sz="1900" dirty="0">
                <a:solidFill>
                  <a:schemeClr val="tx1"/>
                </a:solidFill>
              </a:rPr>
              <a:t>* </a:t>
            </a:r>
          </a:p>
        </p:txBody>
      </p:sp>
      <p:cxnSp>
        <p:nvCxnSpPr>
          <p:cNvPr id="19" name="Straight Connector 18">
            <a:extLst>
              <a:ext uri="{FF2B5EF4-FFF2-40B4-BE49-F238E27FC236}">
                <a16:creationId xmlns:a16="http://schemas.microsoft.com/office/drawing/2014/main" id="{3868A26C-01CF-FC4B-8349-8459505074CF}"/>
              </a:ext>
            </a:extLst>
          </p:cNvPr>
          <p:cNvCxnSpPr>
            <a:cxnSpLocks/>
          </p:cNvCxnSpPr>
          <p:nvPr/>
        </p:nvCxnSpPr>
        <p:spPr bwMode="auto">
          <a:xfrm flipH="1">
            <a:off x="446088" y="3434222"/>
            <a:ext cx="3341348" cy="0"/>
          </a:xfrm>
          <a:prstGeom prst="line">
            <a:avLst/>
          </a:prstGeom>
          <a:solidFill>
            <a:schemeClr val="accent1"/>
          </a:solidFill>
          <a:ln w="50800" cap="rnd" cmpd="sng" algn="ctr">
            <a:solidFill>
              <a:schemeClr val="accent2"/>
            </a:solidFill>
            <a:prstDash val="sysDot"/>
            <a:round/>
            <a:headEnd type="none" w="med" len="med"/>
            <a:tailEnd type="none" w="med" len="med"/>
          </a:ln>
          <a:effectLst/>
        </p:spPr>
      </p:cxnSp>
      <p:sp useBgFill="1">
        <p:nvSpPr>
          <p:cNvPr id="28" name="Rectangle 27">
            <a:hlinkClick r:id="rId7"/>
          </p:cNvPr>
          <p:cNvSpPr/>
          <p:nvPr/>
        </p:nvSpPr>
        <p:spPr>
          <a:xfrm>
            <a:off x="4983985" y="4706384"/>
            <a:ext cx="2517285" cy="2577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33363" indent="-233363">
              <a:spcAft>
                <a:spcPts val="2000"/>
              </a:spcAft>
              <a:buClr>
                <a:srgbClr val="007E7A"/>
              </a:buClr>
              <a:buFont typeface="Arial" panose="020B0604020202020204" pitchFamily="34" charset="0"/>
              <a:buChar char="•"/>
            </a:pPr>
            <a:r>
              <a:rPr lang="en-US" sz="1900" dirty="0">
                <a:solidFill>
                  <a:schemeClr val="tx1"/>
                </a:solidFill>
              </a:rPr>
              <a:t>www.LA-HOP.org</a:t>
            </a:r>
          </a:p>
        </p:txBody>
      </p:sp>
      <p:sp useBgFill="1">
        <p:nvSpPr>
          <p:cNvPr id="31" name="Rectangle 30">
            <a:hlinkClick r:id="rId8"/>
          </p:cNvPr>
          <p:cNvSpPr/>
          <p:nvPr/>
        </p:nvSpPr>
        <p:spPr>
          <a:xfrm>
            <a:off x="4981835" y="5041174"/>
            <a:ext cx="2343607" cy="2577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33363" indent="-233363">
              <a:spcAft>
                <a:spcPts val="2000"/>
              </a:spcAft>
              <a:buClr>
                <a:srgbClr val="007E7A"/>
              </a:buClr>
              <a:buFont typeface="Arial" panose="020B0604020202020204" pitchFamily="34" charset="0"/>
              <a:buChar char="•"/>
            </a:pPr>
            <a:r>
              <a:rPr lang="en-US" sz="1900" dirty="0">
                <a:solidFill>
                  <a:schemeClr val="tx1"/>
                </a:solidFill>
              </a:rPr>
              <a:t>www.LAHSA.org</a:t>
            </a:r>
          </a:p>
        </p:txBody>
      </p:sp>
      <p:sp useBgFill="1">
        <p:nvSpPr>
          <p:cNvPr id="20" name="Rectangle 19">
            <a:hlinkClick r:id="rId7"/>
          </p:cNvPr>
          <p:cNvSpPr/>
          <p:nvPr/>
        </p:nvSpPr>
        <p:spPr>
          <a:xfrm>
            <a:off x="462454" y="5672611"/>
            <a:ext cx="4224825" cy="2577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33363" indent="-233363">
              <a:spcAft>
                <a:spcPts val="2000"/>
              </a:spcAft>
              <a:buClr>
                <a:srgbClr val="007E7A"/>
              </a:buClr>
              <a:buFont typeface="Arial" panose="020B0604020202020204" pitchFamily="34" charset="0"/>
              <a:buChar char="•"/>
            </a:pPr>
            <a:r>
              <a:rPr lang="en-US" sz="1900" dirty="0" err="1">
                <a:solidFill>
                  <a:schemeClr val="tx1"/>
                </a:solidFill>
              </a:rPr>
              <a:t>www.healthnet.com.auntbertha.com</a:t>
            </a:r>
            <a:r>
              <a:rPr lang="en-US" sz="1900" dirty="0">
                <a:solidFill>
                  <a:schemeClr val="tx1"/>
                </a:solidFill>
              </a:rPr>
              <a:t>*</a:t>
            </a:r>
          </a:p>
        </p:txBody>
      </p:sp>
      <p:sp useBgFill="1">
        <p:nvSpPr>
          <p:cNvPr id="21" name="Rectangle 20">
            <a:hlinkClick r:id="rId8"/>
          </p:cNvPr>
          <p:cNvSpPr/>
          <p:nvPr/>
        </p:nvSpPr>
        <p:spPr>
          <a:xfrm>
            <a:off x="460304" y="6007401"/>
            <a:ext cx="2343607" cy="2577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33363" indent="-233363">
              <a:spcAft>
                <a:spcPts val="2000"/>
              </a:spcAft>
              <a:buClr>
                <a:srgbClr val="007E7A"/>
              </a:buClr>
              <a:buFont typeface="Arial" panose="020B0604020202020204" pitchFamily="34" charset="0"/>
              <a:buChar char="•"/>
            </a:pPr>
            <a:r>
              <a:rPr lang="en-US" sz="1900" dirty="0">
                <a:solidFill>
                  <a:schemeClr val="tx1"/>
                </a:solidFill>
              </a:rPr>
              <a:t>www.LAHSA.org</a:t>
            </a:r>
          </a:p>
        </p:txBody>
      </p:sp>
      <p:cxnSp>
        <p:nvCxnSpPr>
          <p:cNvPr id="22" name="Straight Connector 21">
            <a:extLst>
              <a:ext uri="{FF2B5EF4-FFF2-40B4-BE49-F238E27FC236}">
                <a16:creationId xmlns:a16="http://schemas.microsoft.com/office/drawing/2014/main" id="{4A9A4B4E-9925-3642-B860-7A149E621602}"/>
              </a:ext>
            </a:extLst>
          </p:cNvPr>
          <p:cNvCxnSpPr>
            <a:cxnSpLocks/>
          </p:cNvCxnSpPr>
          <p:nvPr/>
        </p:nvCxnSpPr>
        <p:spPr bwMode="auto">
          <a:xfrm flipH="1">
            <a:off x="462454" y="5201355"/>
            <a:ext cx="3341348" cy="0"/>
          </a:xfrm>
          <a:prstGeom prst="line">
            <a:avLst/>
          </a:prstGeom>
          <a:solidFill>
            <a:schemeClr val="accent1"/>
          </a:solidFill>
          <a:ln w="50800" cap="rnd" cmpd="sng" algn="ctr">
            <a:solidFill>
              <a:schemeClr val="accent2"/>
            </a:solidFill>
            <a:prstDash val="sysDot"/>
            <a:round/>
            <a:headEnd type="none" w="med" len="med"/>
            <a:tailEnd type="none" w="med" len="med"/>
          </a:ln>
          <a:effectLst/>
        </p:spPr>
      </p:cxnSp>
      <p:sp useBgFill="1">
        <p:nvSpPr>
          <p:cNvPr id="23" name="Rectangle 22">
            <a:hlinkClick r:id="rId4"/>
            <a:extLst>
              <a:ext uri="{FF2B5EF4-FFF2-40B4-BE49-F238E27FC236}">
                <a16:creationId xmlns:a16="http://schemas.microsoft.com/office/drawing/2014/main" id="{12FBAFCB-BEDD-904B-807E-8530EF3FF913}"/>
              </a:ext>
            </a:extLst>
          </p:cNvPr>
          <p:cNvSpPr/>
          <p:nvPr/>
        </p:nvSpPr>
        <p:spPr>
          <a:xfrm>
            <a:off x="462454" y="6299972"/>
            <a:ext cx="2919682" cy="2016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050" dirty="0">
                <a:solidFill>
                  <a:schemeClr val="tx1"/>
                </a:solidFill>
              </a:rPr>
              <a:t>*statewide resources</a:t>
            </a:r>
          </a:p>
        </p:txBody>
      </p:sp>
    </p:spTree>
    <p:extLst>
      <p:ext uri="{BB962C8B-B14F-4D97-AF65-F5344CB8AC3E}">
        <p14:creationId xmlns:p14="http://schemas.microsoft.com/office/powerpoint/2010/main" val="22287065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B0FEEED-C53A-D04C-98D1-5EB5BF9D1526}"/>
              </a:ext>
            </a:extLst>
          </p:cNvPr>
          <p:cNvSpPr>
            <a:spLocks noGrp="1"/>
          </p:cNvSpPr>
          <p:nvPr>
            <p:ph type="title"/>
          </p:nvPr>
        </p:nvSpPr>
        <p:spPr>
          <a:xfrm>
            <a:off x="685799" y="1665288"/>
            <a:ext cx="7043469" cy="2245231"/>
          </a:xfrm>
        </p:spPr>
        <p:txBody>
          <a:bodyPr/>
          <a:lstStyle/>
          <a:p>
            <a:pPr>
              <a:lnSpc>
                <a:spcPct val="100000"/>
              </a:lnSpc>
            </a:pPr>
            <a:r>
              <a:rPr lang="en-US" sz="2000" b="1" i="1" dirty="0"/>
              <a:t>Part 2</a:t>
            </a:r>
            <a:r>
              <a:rPr lang="en-US" dirty="0"/>
              <a:t/>
            </a:r>
            <a:br>
              <a:rPr lang="en-US" dirty="0"/>
            </a:br>
            <a:r>
              <a:rPr lang="en-US" sz="3200" dirty="0"/>
              <a:t>“An Integrated Health Care Model for Patients Experiencing Homelessness”</a:t>
            </a:r>
            <a:endParaRPr lang="en-US" dirty="0"/>
          </a:p>
        </p:txBody>
      </p:sp>
      <p:sp>
        <p:nvSpPr>
          <p:cNvPr id="2" name="Rectangle 1"/>
          <p:cNvSpPr/>
          <p:nvPr/>
        </p:nvSpPr>
        <p:spPr>
          <a:xfrm>
            <a:off x="684213" y="3967532"/>
            <a:ext cx="5940323" cy="307777"/>
          </a:xfrm>
          <a:prstGeom prst="rect">
            <a:avLst/>
          </a:prstGeom>
        </p:spPr>
        <p:txBody>
          <a:bodyPr wrap="square" lIns="0" tIns="0" rIns="0" bIns="0">
            <a:spAutoFit/>
          </a:bodyPr>
          <a:lstStyle/>
          <a:p>
            <a:r>
              <a:rPr lang="en-US" sz="2000" b="1" dirty="0">
                <a:solidFill>
                  <a:srgbClr val="6E6E6E"/>
                </a:solidFill>
              </a:rPr>
              <a:t>CLINICAL PROVIDER TRAINING COMPONENT</a:t>
            </a:r>
            <a:endParaRPr lang="en-US" sz="2000" dirty="0"/>
          </a:p>
        </p:txBody>
      </p:sp>
    </p:spTree>
    <p:extLst>
      <p:ext uri="{BB962C8B-B14F-4D97-AF65-F5344CB8AC3E}">
        <p14:creationId xmlns:p14="http://schemas.microsoft.com/office/powerpoint/2010/main" val="117438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2431915" y="1643974"/>
            <a:ext cx="6313249" cy="4192621"/>
          </a:xfrm>
        </p:spPr>
        <p:txBody>
          <a:bodyPr/>
          <a:lstStyle/>
          <a:p>
            <a:pPr marL="233363" lvl="0" indent="-233363">
              <a:lnSpc>
                <a:spcPct val="100000"/>
              </a:lnSpc>
              <a:buClr>
                <a:srgbClr val="007E7A"/>
              </a:buClr>
              <a:buSzPct val="100000"/>
              <a:buFont typeface="Arial" panose="020B0604020202020204" pitchFamily="34" charset="0"/>
              <a:buChar char="•"/>
            </a:pPr>
            <a:r>
              <a:rPr lang="en-US" sz="1900" dirty="0"/>
              <a:t>Understanding the patient care model for populations experiencing homelessness.</a:t>
            </a:r>
          </a:p>
          <a:p>
            <a:pPr marL="233363" lvl="0" indent="-233363">
              <a:lnSpc>
                <a:spcPct val="100000"/>
              </a:lnSpc>
              <a:buClr>
                <a:srgbClr val="007E7A"/>
              </a:buClr>
              <a:buSzPct val="100000"/>
              <a:buFont typeface="Arial" panose="020B0604020202020204" pitchFamily="34" charset="0"/>
              <a:buChar char="•"/>
            </a:pPr>
            <a:r>
              <a:rPr lang="en-US" sz="1900" dirty="0"/>
              <a:t>Assessing the challenges of delivering health care to populations experiencing homelessness.</a:t>
            </a:r>
          </a:p>
          <a:p>
            <a:pPr marL="233363" lvl="0" indent="-233363">
              <a:lnSpc>
                <a:spcPct val="100000"/>
              </a:lnSpc>
              <a:buClr>
                <a:srgbClr val="007E7A"/>
              </a:buClr>
              <a:buSzPct val="100000"/>
              <a:buFont typeface="Arial" panose="020B0604020202020204" pitchFamily="34" charset="0"/>
              <a:buChar char="•"/>
            </a:pPr>
            <a:r>
              <a:rPr lang="en-US" sz="1900" dirty="0"/>
              <a:t>Providing cultural sensitivity for patients experiencing homelessness.</a:t>
            </a:r>
          </a:p>
          <a:p>
            <a:pPr marL="233363" lvl="0" indent="-233363">
              <a:lnSpc>
                <a:spcPct val="100000"/>
              </a:lnSpc>
              <a:buSzPct val="100000"/>
              <a:buFont typeface="Arial" panose="020B0604020202020204" pitchFamily="34" charset="0"/>
              <a:buChar char="•"/>
            </a:pPr>
            <a:r>
              <a:rPr lang="en-US" sz="1900" dirty="0"/>
              <a:t>Understanding the clinical issues impacting patients experiencing homelessness.</a:t>
            </a:r>
          </a:p>
          <a:p>
            <a:pPr marL="233363" lvl="0" indent="-233363">
              <a:lnSpc>
                <a:spcPct val="100000"/>
              </a:lnSpc>
              <a:buSzPct val="100000"/>
              <a:buFont typeface="Arial" panose="020B0604020202020204" pitchFamily="34" charset="0"/>
              <a:buChar char="•"/>
            </a:pPr>
            <a:r>
              <a:rPr lang="en-US" sz="1900" dirty="0"/>
              <a:t>Understanding how to provide customer service compassionately. </a:t>
            </a:r>
          </a:p>
          <a:p>
            <a:pPr marL="233363" lvl="0" indent="-233363">
              <a:lnSpc>
                <a:spcPct val="100000"/>
              </a:lnSpc>
              <a:buSzPct val="100000"/>
              <a:buFont typeface="Arial" panose="020B0604020202020204" pitchFamily="34" charset="0"/>
              <a:buChar char="•"/>
            </a:pPr>
            <a:r>
              <a:rPr lang="en-US" sz="1900" dirty="0"/>
              <a:t>Identifying current patient resources to assist </a:t>
            </a:r>
            <a:br>
              <a:rPr lang="en-US" sz="1900" dirty="0"/>
            </a:br>
            <a:r>
              <a:rPr lang="en-US" sz="1900" dirty="0"/>
              <a:t>population needs.</a:t>
            </a:r>
          </a:p>
        </p:txBody>
      </p:sp>
      <p:sp>
        <p:nvSpPr>
          <p:cNvPr id="3" name="Title 2"/>
          <p:cNvSpPr>
            <a:spLocks noGrp="1"/>
          </p:cNvSpPr>
          <p:nvPr>
            <p:ph type="title"/>
          </p:nvPr>
        </p:nvSpPr>
        <p:spPr/>
        <p:txBody>
          <a:bodyPr/>
          <a:lstStyle/>
          <a:p>
            <a:r>
              <a:rPr lang="en-US" dirty="0"/>
              <a:t>Learning Objectives</a:t>
            </a:r>
          </a:p>
        </p:txBody>
      </p:sp>
      <p:sp>
        <p:nvSpPr>
          <p:cNvPr id="6" name="Slide Number Placeholder 4"/>
          <p:cNvSpPr>
            <a:spLocks noGrp="1"/>
          </p:cNvSpPr>
          <p:nvPr>
            <p:ph type="sldNum" sz="quarter" idx="4"/>
          </p:nvPr>
        </p:nvSpPr>
        <p:spPr>
          <a:xfrm>
            <a:off x="7924801" y="6400800"/>
            <a:ext cx="916502" cy="238125"/>
          </a:xfrm>
        </p:spPr>
        <p:txBody>
          <a:bodyPr/>
          <a:lstStyle/>
          <a:p>
            <a:fld id="{5D6A1D68-CA34-4E7F-99D4-0766B53ADE06}" type="slidenum">
              <a:rPr lang="en-US" smtClean="0"/>
              <a:pPr/>
              <a:t>67</a:t>
            </a:fld>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358536" y="2393645"/>
            <a:ext cx="1828801" cy="1828801"/>
          </a:xfrm>
          <a:prstGeom prst="rect">
            <a:avLst/>
          </a:prstGeom>
        </p:spPr>
      </p:pic>
    </p:spTree>
    <p:extLst>
      <p:ext uri="{BB962C8B-B14F-4D97-AF65-F5344CB8AC3E}">
        <p14:creationId xmlns:p14="http://schemas.microsoft.com/office/powerpoint/2010/main" val="5108266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1600200"/>
            <a:ext cx="5359940" cy="4351338"/>
          </a:xfrm>
        </p:spPr>
        <p:txBody>
          <a:bodyPr/>
          <a:lstStyle/>
          <a:p>
            <a:pPr marL="233363" lvl="0" indent="-233363">
              <a:lnSpc>
                <a:spcPct val="100000"/>
              </a:lnSpc>
              <a:buSzPct val="100000"/>
              <a:buFont typeface="Arial" panose="020B0604020202020204" pitchFamily="34" charset="0"/>
              <a:buChar char="•"/>
            </a:pPr>
            <a:r>
              <a:rPr lang="en-US" sz="1900" dirty="0"/>
              <a:t>Delivery of patient-centered care to patients experiencing homelessness.</a:t>
            </a:r>
          </a:p>
          <a:p>
            <a:pPr marL="233363" lvl="0" indent="-233363">
              <a:lnSpc>
                <a:spcPct val="100000"/>
              </a:lnSpc>
              <a:buSzPct val="100000"/>
              <a:buFont typeface="Arial" panose="020B0604020202020204" pitchFamily="34" charset="0"/>
              <a:buChar char="•"/>
            </a:pPr>
            <a:r>
              <a:rPr lang="en-US" sz="1900" dirty="0"/>
              <a:t>Define behavioral health.</a:t>
            </a:r>
          </a:p>
          <a:p>
            <a:pPr marL="233363" lvl="0" indent="-233363">
              <a:lnSpc>
                <a:spcPct val="100000"/>
              </a:lnSpc>
              <a:buSzPct val="100000"/>
              <a:buFont typeface="Arial" panose="020B0604020202020204" pitchFamily="34" charset="0"/>
              <a:buChar char="•"/>
            </a:pPr>
            <a:r>
              <a:rPr lang="en-US" sz="1900" dirty="0"/>
              <a:t>Define the common behavioral health conditions among populations experiencing homelessness and offer tips for what you can do to help.</a:t>
            </a:r>
          </a:p>
          <a:p>
            <a:pPr marL="233363" lvl="0" indent="-233363">
              <a:lnSpc>
                <a:spcPct val="100000"/>
              </a:lnSpc>
              <a:buSzPct val="100000"/>
              <a:buFont typeface="Arial" panose="020B0604020202020204" pitchFamily="34" charset="0"/>
              <a:buChar char="•"/>
            </a:pPr>
            <a:r>
              <a:rPr lang="en-US" sz="1900" dirty="0"/>
              <a:t>Define and understand dual diagnosis.</a:t>
            </a:r>
          </a:p>
          <a:p>
            <a:pPr marL="233363" lvl="0" indent="-233363">
              <a:lnSpc>
                <a:spcPct val="100000"/>
              </a:lnSpc>
              <a:buSzPct val="100000"/>
              <a:buFont typeface="Arial" panose="020B0604020202020204" pitchFamily="34" charset="0"/>
              <a:buChar char="•"/>
            </a:pPr>
            <a:r>
              <a:rPr lang="en-US" sz="1900" dirty="0"/>
              <a:t>Take note of cultural factors that can impact our assessment.</a:t>
            </a:r>
          </a:p>
          <a:p>
            <a:pPr marL="233363" lvl="0" indent="-233363">
              <a:lnSpc>
                <a:spcPct val="100000"/>
              </a:lnSpc>
              <a:buSzPct val="100000"/>
              <a:buFont typeface="Arial" panose="020B0604020202020204" pitchFamily="34" charset="0"/>
              <a:buChar char="•"/>
            </a:pPr>
            <a:r>
              <a:rPr lang="en-US" sz="1900" dirty="0"/>
              <a:t>Recommendation for effective patient engagement.</a:t>
            </a:r>
          </a:p>
          <a:p>
            <a:pPr marL="339725" lvl="0" indent="-339725">
              <a:lnSpc>
                <a:spcPct val="100000"/>
              </a:lnSpc>
              <a:buFont typeface="Arial" panose="020B0604020202020204" pitchFamily="34" charset="0"/>
              <a:buChar char="•"/>
            </a:pPr>
            <a:endParaRPr lang="en-US" sz="1900" dirty="0"/>
          </a:p>
        </p:txBody>
      </p:sp>
      <p:sp>
        <p:nvSpPr>
          <p:cNvPr id="3" name="Title 2"/>
          <p:cNvSpPr>
            <a:spLocks noGrp="1"/>
          </p:cNvSpPr>
          <p:nvPr>
            <p:ph type="title"/>
          </p:nvPr>
        </p:nvSpPr>
        <p:spPr/>
        <p:txBody>
          <a:bodyPr/>
          <a:lstStyle/>
          <a:p>
            <a:r>
              <a:rPr lang="en-US" dirty="0"/>
              <a:t>Focus Areas</a:t>
            </a:r>
          </a:p>
        </p:txBody>
      </p:sp>
      <p:sp>
        <p:nvSpPr>
          <p:cNvPr id="6" name="Slide Number Placeholder 4"/>
          <p:cNvSpPr>
            <a:spLocks noGrp="1"/>
          </p:cNvSpPr>
          <p:nvPr>
            <p:ph type="sldNum" sz="quarter" idx="4"/>
          </p:nvPr>
        </p:nvSpPr>
        <p:spPr>
          <a:xfrm>
            <a:off x="7924801" y="6400800"/>
            <a:ext cx="916502" cy="238125"/>
          </a:xfrm>
        </p:spPr>
        <p:txBody>
          <a:bodyPr/>
          <a:lstStyle/>
          <a:p>
            <a:fld id="{5D6A1D68-CA34-4E7F-99D4-0766B53ADE06}" type="slidenum">
              <a:rPr lang="en-US" smtClean="0"/>
              <a:pPr/>
              <a:t>68</a:t>
            </a:fld>
            <a:endParaRPr lang="en-US"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5568682" y="2160181"/>
            <a:ext cx="3469166" cy="2392363"/>
          </a:xfrm>
          <a:prstGeom prst="rect">
            <a:avLst/>
          </a:prstGeom>
        </p:spPr>
      </p:pic>
    </p:spTree>
    <p:extLst>
      <p:ext uri="{BB962C8B-B14F-4D97-AF65-F5344CB8AC3E}">
        <p14:creationId xmlns:p14="http://schemas.microsoft.com/office/powerpoint/2010/main" val="1455586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extLst>
              <a:ext uri="{FF2B5EF4-FFF2-40B4-BE49-F238E27FC236}">
                <a16:creationId xmlns:a16="http://schemas.microsoft.com/office/drawing/2014/main" id="{C5575A74-C288-E54A-914E-2453B31263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188" y="1500633"/>
            <a:ext cx="6777353" cy="3846893"/>
          </a:xfrm>
          <a:prstGeom prst="rect">
            <a:avLst/>
          </a:prstGeom>
        </p:spPr>
      </p:pic>
      <p:sp>
        <p:nvSpPr>
          <p:cNvPr id="6" name="Title 5"/>
          <p:cNvSpPr>
            <a:spLocks noGrp="1"/>
          </p:cNvSpPr>
          <p:nvPr>
            <p:ph type="title"/>
          </p:nvPr>
        </p:nvSpPr>
        <p:spPr/>
        <p:txBody>
          <a:bodyPr/>
          <a:lstStyle/>
          <a:p>
            <a:r>
              <a:rPr lang="en-US" sz="3400" dirty="0"/>
              <a:t>Homeless: Who Are They and How Did This Happen</a:t>
            </a:r>
          </a:p>
        </p:txBody>
      </p:sp>
      <p:sp>
        <p:nvSpPr>
          <p:cNvPr id="5" name="Slide Number Placeholder 4"/>
          <p:cNvSpPr>
            <a:spLocks noGrp="1"/>
          </p:cNvSpPr>
          <p:nvPr>
            <p:ph type="sldNum" sz="quarter" idx="4"/>
          </p:nvPr>
        </p:nvSpPr>
        <p:spPr/>
        <p:txBody>
          <a:bodyPr/>
          <a:lstStyle/>
          <a:p>
            <a:fld id="{5D6A1D68-CA34-4E7F-99D4-0766B53ADE06}" type="slidenum">
              <a:rPr lang="en-US" smtClean="0"/>
              <a:pPr/>
              <a:t>69</a:t>
            </a:fld>
            <a:endParaRPr lang="en-US" dirty="0"/>
          </a:p>
        </p:txBody>
      </p:sp>
      <p:sp>
        <p:nvSpPr>
          <p:cNvPr id="9" name="Content Placeholder 1"/>
          <p:cNvSpPr txBox="1">
            <a:spLocks/>
          </p:cNvSpPr>
          <p:nvPr/>
        </p:nvSpPr>
        <p:spPr>
          <a:xfrm>
            <a:off x="386965" y="5500688"/>
            <a:ext cx="8560208" cy="4317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400"/>
              </a:lnSpc>
              <a:spcBef>
                <a:spcPts val="800"/>
              </a:spcBef>
              <a:spcAft>
                <a:spcPts val="3000"/>
              </a:spcAft>
              <a:buFont typeface="Arial" panose="020B0604020202020204" pitchFamily="34" charset="0"/>
              <a:buNone/>
            </a:pPr>
            <a:r>
              <a:rPr lang="en-US" sz="1400" dirty="0"/>
              <a:t>(If video does not load, please click here: </a:t>
            </a:r>
            <a:r>
              <a:rPr lang="en-US" sz="1400" dirty="0">
                <a:hlinkClick r:id="rId5"/>
              </a:rPr>
              <a:t>https://www.youtube.com/watch?v=CqwjaExT4wA</a:t>
            </a:r>
            <a:r>
              <a:rPr lang="en-US" sz="1400" dirty="0"/>
              <a:t>)</a:t>
            </a:r>
          </a:p>
        </p:txBody>
      </p:sp>
    </p:spTree>
    <p:extLst>
      <p:ext uri="{BB962C8B-B14F-4D97-AF65-F5344CB8AC3E}">
        <p14:creationId xmlns:p14="http://schemas.microsoft.com/office/powerpoint/2010/main" val="2671893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hlinkClick r:id="rId3"/>
            <a:extLst>
              <a:ext uri="{FF2B5EF4-FFF2-40B4-BE49-F238E27FC236}">
                <a16:creationId xmlns:a16="http://schemas.microsoft.com/office/drawing/2014/main" id="{93C134E4-EC7D-2746-8499-1AEFEB6778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1417" y="2645855"/>
            <a:ext cx="5490091" cy="3116230"/>
          </a:xfrm>
          <a:prstGeom prst="rect">
            <a:avLst/>
          </a:prstGeom>
        </p:spPr>
      </p:pic>
      <p:sp>
        <p:nvSpPr>
          <p:cNvPr id="6" name="Title 5"/>
          <p:cNvSpPr>
            <a:spLocks noGrp="1"/>
          </p:cNvSpPr>
          <p:nvPr>
            <p:ph type="title"/>
          </p:nvPr>
        </p:nvSpPr>
        <p:spPr/>
        <p:txBody>
          <a:bodyPr/>
          <a:lstStyle/>
          <a:p>
            <a:r>
              <a:rPr lang="en-US" sz="3400" dirty="0"/>
              <a:t>Staff Training Session</a:t>
            </a:r>
          </a:p>
        </p:txBody>
      </p:sp>
      <p:sp>
        <p:nvSpPr>
          <p:cNvPr id="7" name="Content Placeholder 6"/>
          <p:cNvSpPr>
            <a:spLocks noGrp="1"/>
          </p:cNvSpPr>
          <p:nvPr>
            <p:ph sz="quarter" idx="12"/>
          </p:nvPr>
        </p:nvSpPr>
        <p:spPr>
          <a:xfrm>
            <a:off x="457200" y="1127919"/>
            <a:ext cx="8329961" cy="1526381"/>
          </a:xfrm>
        </p:spPr>
        <p:txBody>
          <a:bodyPr/>
          <a:lstStyle/>
          <a:p>
            <a:pPr>
              <a:lnSpc>
                <a:spcPct val="100000"/>
              </a:lnSpc>
            </a:pPr>
            <a:r>
              <a:rPr lang="en-US" sz="2200" b="1" dirty="0">
                <a:solidFill>
                  <a:srgbClr val="007E7A"/>
                </a:solidFill>
              </a:rPr>
              <a:t>Understanding the conditions faced by individuals experiencing homelessness</a:t>
            </a:r>
          </a:p>
          <a:p>
            <a:pPr>
              <a:lnSpc>
                <a:spcPct val="100000"/>
              </a:lnSpc>
            </a:pPr>
            <a:r>
              <a:rPr lang="en-US" sz="1900" dirty="0"/>
              <a:t>Individuals who are experiencing homelessness: </a:t>
            </a:r>
            <a:br>
              <a:rPr lang="en-US" sz="1900" dirty="0"/>
            </a:br>
            <a:r>
              <a:rPr lang="en-US" sz="1900" dirty="0"/>
              <a:t>Who are they &amp; how did this happen?</a:t>
            </a:r>
          </a:p>
        </p:txBody>
      </p:sp>
      <p:sp>
        <p:nvSpPr>
          <p:cNvPr id="5" name="Slide Number Placeholder 4"/>
          <p:cNvSpPr>
            <a:spLocks noGrp="1"/>
          </p:cNvSpPr>
          <p:nvPr>
            <p:ph type="sldNum" sz="quarter" idx="4"/>
          </p:nvPr>
        </p:nvSpPr>
        <p:spPr/>
        <p:txBody>
          <a:bodyPr/>
          <a:lstStyle/>
          <a:p>
            <a:fld id="{5D6A1D68-CA34-4E7F-99D4-0766B53ADE06}" type="slidenum">
              <a:rPr lang="en-US" smtClean="0"/>
              <a:pPr/>
              <a:t>7</a:t>
            </a:fld>
            <a:endParaRPr lang="en-US" dirty="0"/>
          </a:p>
        </p:txBody>
      </p:sp>
      <p:sp>
        <p:nvSpPr>
          <p:cNvPr id="8" name="Content Placeholder 1"/>
          <p:cNvSpPr txBox="1">
            <a:spLocks/>
          </p:cNvSpPr>
          <p:nvPr/>
        </p:nvSpPr>
        <p:spPr>
          <a:xfrm>
            <a:off x="386965" y="5855201"/>
            <a:ext cx="8560208" cy="4317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400"/>
              </a:lnSpc>
              <a:spcBef>
                <a:spcPts val="800"/>
              </a:spcBef>
              <a:spcAft>
                <a:spcPts val="3000"/>
              </a:spcAft>
              <a:buFont typeface="Arial" panose="020B0604020202020204" pitchFamily="34" charset="0"/>
              <a:buNone/>
            </a:pPr>
            <a:r>
              <a:rPr lang="en-US" sz="1400" dirty="0"/>
              <a:t>(If video does not load, please click here: </a:t>
            </a:r>
            <a:r>
              <a:rPr lang="en-US" sz="1400" dirty="0">
                <a:hlinkClick r:id="rId5"/>
              </a:rPr>
              <a:t>https://www.youtube.com/watch?v=CqwjaExT4wA</a:t>
            </a:r>
            <a:r>
              <a:rPr lang="en-US" sz="1400" dirty="0"/>
              <a:t>)</a:t>
            </a:r>
          </a:p>
        </p:txBody>
      </p:sp>
    </p:spTree>
    <p:extLst>
      <p:ext uri="{BB962C8B-B14F-4D97-AF65-F5344CB8AC3E}">
        <p14:creationId xmlns:p14="http://schemas.microsoft.com/office/powerpoint/2010/main" val="41099548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F60C3E-85FF-2B4B-84CA-D34E084CD594}"/>
              </a:ext>
            </a:extLst>
          </p:cNvPr>
          <p:cNvSpPr>
            <a:spLocks noGrp="1"/>
          </p:cNvSpPr>
          <p:nvPr>
            <p:ph type="title"/>
          </p:nvPr>
        </p:nvSpPr>
        <p:spPr>
          <a:xfrm>
            <a:off x="457200" y="347472"/>
            <a:ext cx="6400800" cy="1005840"/>
          </a:xfrm>
        </p:spPr>
        <p:txBody>
          <a:bodyPr/>
          <a:lstStyle/>
          <a:p>
            <a:r>
              <a:rPr lang="en-US" sz="3200" dirty="0"/>
              <a:t>What Causes People to Experience Homelessness?</a:t>
            </a:r>
            <a:endParaRPr lang="en-US" sz="3400" dirty="0"/>
          </a:p>
        </p:txBody>
      </p:sp>
      <p:sp>
        <p:nvSpPr>
          <p:cNvPr id="11" name="Content Placeholder 10"/>
          <p:cNvSpPr>
            <a:spLocks noGrp="1"/>
          </p:cNvSpPr>
          <p:nvPr>
            <p:ph sz="quarter" idx="12"/>
          </p:nvPr>
        </p:nvSpPr>
        <p:spPr>
          <a:xfrm>
            <a:off x="457199" y="1600200"/>
            <a:ext cx="8540886" cy="2628089"/>
          </a:xfrm>
          <a:prstGeom prst="rect">
            <a:avLst/>
          </a:prstGeom>
        </p:spPr>
        <p:txBody>
          <a:bodyPr/>
          <a:lstStyle/>
          <a:p>
            <a:pPr>
              <a:lnSpc>
                <a:spcPct val="100000"/>
              </a:lnSpc>
            </a:pPr>
            <a:r>
              <a:rPr lang="en-US" sz="2200" b="1" dirty="0"/>
              <a:t>Discuss the training conducted with the staff </a:t>
            </a:r>
            <a:br>
              <a:rPr lang="en-US" sz="2200" b="1" dirty="0"/>
            </a:br>
            <a:r>
              <a:rPr lang="en-US" sz="2200" b="1" dirty="0"/>
              <a:t>(This could be Me)</a:t>
            </a:r>
            <a:r>
              <a:rPr lang="en-US" sz="2200" dirty="0"/>
              <a:t> </a:t>
            </a:r>
            <a:r>
              <a:rPr lang="en-US" sz="2200" b="1" dirty="0"/>
              <a:t>Some important data*</a:t>
            </a:r>
            <a:endParaRPr lang="en-US" sz="2200" dirty="0"/>
          </a:p>
        </p:txBody>
      </p:sp>
      <p:sp>
        <p:nvSpPr>
          <p:cNvPr id="2" name="Slide Number Placeholder 1">
            <a:extLst>
              <a:ext uri="{FF2B5EF4-FFF2-40B4-BE49-F238E27FC236}">
                <a16:creationId xmlns:a16="http://schemas.microsoft.com/office/drawing/2014/main" id="{28468486-1AD7-9443-9669-5B49A9E6B868}"/>
              </a:ext>
            </a:extLst>
          </p:cNvPr>
          <p:cNvSpPr>
            <a:spLocks noGrp="1"/>
          </p:cNvSpPr>
          <p:nvPr>
            <p:ph type="sldNum" sz="quarter" idx="4"/>
          </p:nvPr>
        </p:nvSpPr>
        <p:spPr>
          <a:xfrm>
            <a:off x="7924801" y="6400800"/>
            <a:ext cx="916502" cy="238125"/>
          </a:xfrm>
          <a:prstGeom prst="rect">
            <a:avLst/>
          </a:prstGeom>
        </p:spPr>
        <p:txBody>
          <a:bodyPr/>
          <a:lstStyle/>
          <a:p>
            <a:fld id="{5D6A1D68-CA34-4E7F-99D4-0766B53ADE06}" type="slidenum">
              <a:rPr lang="en-US" smtClean="0"/>
              <a:pPr/>
              <a:t>70</a:t>
            </a:fld>
            <a:endParaRPr lang="en-US" dirty="0"/>
          </a:p>
        </p:txBody>
      </p:sp>
      <p:sp>
        <p:nvSpPr>
          <p:cNvPr id="6" name="Rectangle 5"/>
          <p:cNvSpPr/>
          <p:nvPr/>
        </p:nvSpPr>
        <p:spPr>
          <a:xfrm>
            <a:off x="452437" y="2705161"/>
            <a:ext cx="4024313" cy="1282402"/>
          </a:xfrm>
          <a:prstGeom prst="rect">
            <a:avLst/>
          </a:prstGeom>
        </p:spPr>
        <p:txBody>
          <a:bodyPr wrap="square">
            <a:spAutoFit/>
          </a:bodyPr>
          <a:lstStyle/>
          <a:p>
            <a:pPr lvl="1">
              <a:spcAft>
                <a:spcPts val="4000"/>
              </a:spcAft>
            </a:pPr>
            <a:r>
              <a:rPr lang="en-US" sz="2200" dirty="0"/>
              <a:t>Lack of affordable housing. </a:t>
            </a:r>
          </a:p>
          <a:p>
            <a:pPr lvl="1">
              <a:spcAft>
                <a:spcPts val="1800"/>
              </a:spcAft>
            </a:pPr>
            <a:r>
              <a:rPr lang="en-US" sz="2200" dirty="0"/>
              <a:t>Unemployment.</a:t>
            </a: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432814" y="3502362"/>
            <a:ext cx="473620" cy="485201"/>
          </a:xfrm>
          <a:prstGeom prst="rect">
            <a:avLst/>
          </a:prstGeom>
        </p:spPr>
      </p:pic>
      <p:sp>
        <p:nvSpPr>
          <p:cNvPr id="8" name="Rectangle 7"/>
          <p:cNvSpPr/>
          <p:nvPr/>
        </p:nvSpPr>
        <p:spPr>
          <a:xfrm>
            <a:off x="5118826" y="2705160"/>
            <a:ext cx="3045125" cy="1282402"/>
          </a:xfrm>
          <a:prstGeom prst="rect">
            <a:avLst/>
          </a:prstGeom>
        </p:spPr>
        <p:txBody>
          <a:bodyPr wrap="square">
            <a:spAutoFit/>
          </a:bodyPr>
          <a:lstStyle/>
          <a:p>
            <a:pPr lvl="1">
              <a:spcAft>
                <a:spcPts val="4000"/>
              </a:spcAft>
            </a:pPr>
            <a:r>
              <a:rPr lang="en-US" sz="2200" dirty="0"/>
              <a:t>Poverty.</a:t>
            </a:r>
          </a:p>
          <a:p>
            <a:pPr lvl="1">
              <a:spcAft>
                <a:spcPts val="1800"/>
              </a:spcAft>
            </a:pPr>
            <a:r>
              <a:rPr lang="en-US" sz="2200" dirty="0"/>
              <a:t>Low wages.</a:t>
            </a:r>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432814" y="2650716"/>
            <a:ext cx="473620" cy="485201"/>
          </a:xfrm>
          <a:prstGeom prst="rect">
            <a:avLst/>
          </a:prstGeom>
        </p:spPr>
      </p:pic>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5077099" y="3502361"/>
            <a:ext cx="473620" cy="485201"/>
          </a:xfrm>
          <a:prstGeom prst="rect">
            <a:avLst/>
          </a:prstGeom>
        </p:spPr>
      </p:pic>
      <p:pic>
        <p:nvPicPr>
          <p:cNvPr id="12" name="Picture 11"/>
          <p:cNvPicPr/>
          <p:nvPr/>
        </p:nvPicPr>
        <p:blipFill>
          <a:blip r:embed="rId2" cstate="print">
            <a:extLst>
              <a:ext uri="{28A0092B-C50C-407E-A947-70E740481C1C}">
                <a14:useLocalDpi xmlns:a14="http://schemas.microsoft.com/office/drawing/2010/main" val="0"/>
              </a:ext>
            </a:extLst>
          </a:blip>
          <a:stretch>
            <a:fillRect/>
          </a:stretch>
        </p:blipFill>
        <p:spPr>
          <a:xfrm>
            <a:off x="5077099" y="2650715"/>
            <a:ext cx="473620" cy="485201"/>
          </a:xfrm>
          <a:prstGeom prst="rect">
            <a:avLst/>
          </a:prstGeom>
        </p:spPr>
      </p:pic>
      <p:sp>
        <p:nvSpPr>
          <p:cNvPr id="13" name="Rectangle 12"/>
          <p:cNvSpPr/>
          <p:nvPr/>
        </p:nvSpPr>
        <p:spPr>
          <a:xfrm>
            <a:off x="378543" y="6034152"/>
            <a:ext cx="8499987" cy="246221"/>
          </a:xfrm>
          <a:prstGeom prst="rect">
            <a:avLst/>
          </a:prstGeom>
        </p:spPr>
        <p:txBody>
          <a:bodyPr wrap="square">
            <a:spAutoFit/>
          </a:bodyPr>
          <a:lstStyle/>
          <a:p>
            <a:r>
              <a:rPr lang="en-US" sz="1000" dirty="0"/>
              <a:t>*National Law Center On Homelessness and Poverty Report. National Coalition for the Homeless - 2201 P. St. NW, Washington, DC 20037</a:t>
            </a:r>
          </a:p>
        </p:txBody>
      </p:sp>
    </p:spTree>
    <p:extLst>
      <p:ext uri="{BB962C8B-B14F-4D97-AF65-F5344CB8AC3E}">
        <p14:creationId xmlns:p14="http://schemas.microsoft.com/office/powerpoint/2010/main" val="28046430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00200"/>
            <a:ext cx="5126478" cy="4351338"/>
          </a:xfrm>
        </p:spPr>
        <p:txBody>
          <a:bodyPr/>
          <a:lstStyle/>
          <a:p>
            <a:pPr marL="233363" lvl="0" indent="-233363">
              <a:lnSpc>
                <a:spcPct val="100000"/>
              </a:lnSpc>
              <a:buSzPct val="100000"/>
              <a:buFont typeface="Arial" panose="020B0604020202020204" pitchFamily="34" charset="0"/>
              <a:buChar char="•"/>
            </a:pPr>
            <a:r>
              <a:rPr lang="en-US" sz="1900" dirty="0"/>
              <a:t>What would happen if you were out of work for 90 days?    </a:t>
            </a:r>
          </a:p>
          <a:p>
            <a:pPr marL="233363" lvl="0" indent="-233363">
              <a:lnSpc>
                <a:spcPct val="100000"/>
              </a:lnSpc>
              <a:buSzPct val="100000"/>
              <a:buFont typeface="Arial" panose="020B0604020202020204" pitchFamily="34" charset="0"/>
              <a:buChar char="•"/>
            </a:pPr>
            <a:r>
              <a:rPr lang="en-US" sz="1900" dirty="0"/>
              <a:t>You experienced a medical emergency that prohibited you from working? </a:t>
            </a:r>
          </a:p>
          <a:p>
            <a:pPr marL="233363" lvl="0" indent="-233363">
              <a:lnSpc>
                <a:spcPct val="100000"/>
              </a:lnSpc>
              <a:buSzPct val="100000"/>
              <a:buFont typeface="Arial" panose="020B0604020202020204" pitchFamily="34" charset="0"/>
              <a:buChar char="•"/>
            </a:pPr>
            <a:r>
              <a:rPr lang="en-US" sz="1900" dirty="0"/>
              <a:t>Your car broke down and you did not have the money for repairs?  </a:t>
            </a:r>
          </a:p>
          <a:p>
            <a:pPr marL="233363" lvl="0" indent="-233363">
              <a:lnSpc>
                <a:spcPct val="100000"/>
              </a:lnSpc>
              <a:buSzPct val="100000"/>
              <a:buFont typeface="Arial" panose="020B0604020202020204" pitchFamily="34" charset="0"/>
              <a:buChar char="•"/>
            </a:pPr>
            <a:r>
              <a:rPr lang="en-US" sz="1900" dirty="0"/>
              <a:t>Family members did not or could not provide support? </a:t>
            </a:r>
          </a:p>
          <a:p>
            <a:pPr marL="233363" lvl="0" indent="-233363">
              <a:lnSpc>
                <a:spcPct val="100000"/>
              </a:lnSpc>
              <a:buSzPct val="100000"/>
              <a:buFont typeface="Arial" panose="020B0604020202020204" pitchFamily="34" charset="0"/>
              <a:buChar char="•"/>
            </a:pPr>
            <a:r>
              <a:rPr lang="en-US" sz="1900" dirty="0"/>
              <a:t>What would </a:t>
            </a:r>
            <a:r>
              <a:rPr lang="en-US" sz="1900" b="1" dirty="0"/>
              <a:t>You</a:t>
            </a:r>
            <a:r>
              <a:rPr lang="en-US" sz="1900" dirty="0"/>
              <a:t> do?      </a:t>
            </a:r>
          </a:p>
          <a:p>
            <a:pPr marL="233363" lvl="0" indent="-233363">
              <a:lnSpc>
                <a:spcPct val="100000"/>
              </a:lnSpc>
              <a:buSzPct val="100000"/>
              <a:buFont typeface="Arial" panose="020B0604020202020204" pitchFamily="34" charset="0"/>
              <a:buChar char="•"/>
            </a:pPr>
            <a:r>
              <a:rPr lang="en-US" sz="1900" dirty="0"/>
              <a:t>Where would </a:t>
            </a:r>
            <a:r>
              <a:rPr lang="en-US" sz="1900" b="1" dirty="0"/>
              <a:t>You</a:t>
            </a:r>
            <a:r>
              <a:rPr lang="en-US" sz="1900" dirty="0"/>
              <a:t> go? </a:t>
            </a:r>
          </a:p>
          <a:p>
            <a:pPr marL="233363" lvl="0" indent="-233363">
              <a:lnSpc>
                <a:spcPct val="100000"/>
              </a:lnSpc>
              <a:spcBef>
                <a:spcPts val="600"/>
              </a:spcBef>
              <a:buFont typeface="Arial" panose="020B0604020202020204" pitchFamily="34" charset="0"/>
              <a:buChar char="•"/>
            </a:pPr>
            <a:endParaRPr lang="en-US" sz="1900" dirty="0"/>
          </a:p>
          <a:p>
            <a:pPr>
              <a:lnSpc>
                <a:spcPct val="100000"/>
              </a:lnSpc>
              <a:spcBef>
                <a:spcPts val="600"/>
              </a:spcBef>
            </a:pPr>
            <a:endParaRPr lang="en-US" sz="1900" dirty="0"/>
          </a:p>
        </p:txBody>
      </p:sp>
      <p:sp>
        <p:nvSpPr>
          <p:cNvPr id="4" name="Title 3"/>
          <p:cNvSpPr>
            <a:spLocks noGrp="1"/>
          </p:cNvSpPr>
          <p:nvPr>
            <p:ph type="title"/>
          </p:nvPr>
        </p:nvSpPr>
        <p:spPr/>
        <p:txBody>
          <a:bodyPr/>
          <a:lstStyle/>
          <a:p>
            <a:r>
              <a:rPr lang="en-US" dirty="0"/>
              <a:t>What about Us?</a:t>
            </a:r>
          </a:p>
        </p:txBody>
      </p:sp>
      <p:sp>
        <p:nvSpPr>
          <p:cNvPr id="5" name="Slide Number Placeholder 4"/>
          <p:cNvSpPr>
            <a:spLocks noGrp="1"/>
          </p:cNvSpPr>
          <p:nvPr>
            <p:ph type="sldNum" sz="quarter" idx="4"/>
          </p:nvPr>
        </p:nvSpPr>
        <p:spPr/>
        <p:txBody>
          <a:bodyPr/>
          <a:lstStyle/>
          <a:p>
            <a:fld id="{5D6A1D68-CA34-4E7F-99D4-0766B53ADE06}" type="slidenum">
              <a:rPr lang="en-US" smtClean="0"/>
              <a:pPr/>
              <a:t>71</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7133" y="2170889"/>
            <a:ext cx="2160460" cy="2160460"/>
          </a:xfrm>
          <a:prstGeom prst="rect">
            <a:avLst/>
          </a:prstGeom>
        </p:spPr>
      </p:pic>
    </p:spTree>
    <p:extLst>
      <p:ext uri="{BB962C8B-B14F-4D97-AF65-F5344CB8AC3E}">
        <p14:creationId xmlns:p14="http://schemas.microsoft.com/office/powerpoint/2010/main" val="32949888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199" y="2663050"/>
            <a:ext cx="2558375" cy="3062422"/>
          </a:xfrm>
        </p:spPr>
        <p:txBody>
          <a:bodyPr/>
          <a:lstStyle/>
          <a:p>
            <a:pPr lvl="0">
              <a:lnSpc>
                <a:spcPct val="100000"/>
              </a:lnSpc>
            </a:pPr>
            <a:r>
              <a:rPr lang="en-US" sz="1900" b="1" dirty="0">
                <a:solidFill>
                  <a:srgbClr val="AAC832"/>
                </a:solidFill>
              </a:rPr>
              <a:t>Meet patients </a:t>
            </a:r>
            <a:br>
              <a:rPr lang="en-US" sz="1900" b="1" dirty="0">
                <a:solidFill>
                  <a:srgbClr val="AAC832"/>
                </a:solidFill>
              </a:rPr>
            </a:br>
            <a:r>
              <a:rPr lang="en-US" sz="1900" b="1" dirty="0">
                <a:solidFill>
                  <a:srgbClr val="AAC832"/>
                </a:solidFill>
              </a:rPr>
              <a:t>where they </a:t>
            </a:r>
            <a:br>
              <a:rPr lang="en-US" sz="1900" b="1" dirty="0">
                <a:solidFill>
                  <a:srgbClr val="AAC832"/>
                </a:solidFill>
              </a:rPr>
            </a:br>
            <a:r>
              <a:rPr lang="en-US" sz="1900" b="1" dirty="0">
                <a:solidFill>
                  <a:srgbClr val="AAC832"/>
                </a:solidFill>
              </a:rPr>
              <a:t>are</a:t>
            </a:r>
          </a:p>
          <a:p>
            <a:pPr marL="233363" lvl="2" indent="-233363">
              <a:lnSpc>
                <a:spcPct val="100000"/>
              </a:lnSpc>
              <a:buFont typeface="Arial" panose="020B0604020202020204" pitchFamily="34" charset="0"/>
              <a:buChar char="•"/>
            </a:pPr>
            <a:r>
              <a:rPr lang="en-US" sz="1900" dirty="0"/>
              <a:t>Patient may not feel comfortable coming to the office. </a:t>
            </a:r>
          </a:p>
          <a:p>
            <a:pPr marL="233363" lvl="2" indent="-233363">
              <a:lnSpc>
                <a:spcPct val="100000"/>
              </a:lnSpc>
              <a:spcBef>
                <a:spcPts val="600"/>
              </a:spcBef>
              <a:buFont typeface="Arial" panose="020B0604020202020204" pitchFamily="34" charset="0"/>
              <a:buChar char="•"/>
            </a:pPr>
            <a:r>
              <a:rPr lang="en-US" sz="1900" dirty="0"/>
              <a:t>Some offices have </a:t>
            </a:r>
            <a:br>
              <a:rPr lang="en-US" sz="1900" dirty="0"/>
            </a:br>
            <a:r>
              <a:rPr lang="en-US" sz="1900" dirty="0"/>
              <a:t>the resources to go directly to the </a:t>
            </a:r>
            <a:br>
              <a:rPr lang="en-US" sz="1900" dirty="0"/>
            </a:br>
            <a:r>
              <a:rPr lang="en-US" sz="1900" dirty="0"/>
              <a:t>patient.</a:t>
            </a:r>
          </a:p>
        </p:txBody>
      </p:sp>
      <p:sp>
        <p:nvSpPr>
          <p:cNvPr id="3" name="Content Placeholder 2"/>
          <p:cNvSpPr>
            <a:spLocks noGrp="1"/>
          </p:cNvSpPr>
          <p:nvPr>
            <p:ph sz="half" idx="2"/>
          </p:nvPr>
        </p:nvSpPr>
        <p:spPr>
          <a:xfrm>
            <a:off x="6275705" y="2654300"/>
            <a:ext cx="2560320" cy="3675265"/>
          </a:xfrm>
        </p:spPr>
        <p:txBody>
          <a:bodyPr/>
          <a:lstStyle/>
          <a:p>
            <a:pPr lvl="0">
              <a:buClr>
                <a:srgbClr val="007E7A"/>
              </a:buClr>
            </a:pPr>
            <a:r>
              <a:rPr lang="en-US" sz="1900" b="1" dirty="0">
                <a:solidFill>
                  <a:srgbClr val="AAC832"/>
                </a:solidFill>
              </a:rPr>
              <a:t>Real barriers </a:t>
            </a:r>
            <a:r>
              <a:rPr lang="en-US" sz="1900" dirty="0"/>
              <a:t>– </a:t>
            </a:r>
            <a:br>
              <a:rPr lang="en-US" sz="1900" dirty="0"/>
            </a:br>
            <a:r>
              <a:rPr lang="en-US" sz="1900" dirty="0"/>
              <a:t>Try to make </a:t>
            </a:r>
            <a:br>
              <a:rPr lang="en-US" sz="1900" dirty="0"/>
            </a:br>
            <a:r>
              <a:rPr lang="en-US" sz="1900" dirty="0"/>
              <a:t>provisions for the following challenges:</a:t>
            </a:r>
          </a:p>
          <a:p>
            <a:pPr marL="233363" lvl="2" indent="-233363">
              <a:lnSpc>
                <a:spcPct val="100000"/>
              </a:lnSpc>
              <a:spcBef>
                <a:spcPts val="600"/>
              </a:spcBef>
              <a:buFont typeface="Arial" panose="020B0604020202020204" pitchFamily="34" charset="0"/>
              <a:buChar char="•"/>
            </a:pPr>
            <a:r>
              <a:rPr lang="en-US" sz="1900" dirty="0"/>
              <a:t>Transportation.</a:t>
            </a:r>
          </a:p>
          <a:p>
            <a:pPr marL="233363" lvl="2" indent="-233363">
              <a:lnSpc>
                <a:spcPct val="100000"/>
              </a:lnSpc>
              <a:spcBef>
                <a:spcPts val="600"/>
              </a:spcBef>
              <a:buFont typeface="Arial" panose="020B0604020202020204" pitchFamily="34" charset="0"/>
              <a:buChar char="•"/>
            </a:pPr>
            <a:r>
              <a:rPr lang="en-US" sz="1900" dirty="0"/>
              <a:t>Personal hygiene </a:t>
            </a:r>
            <a:br>
              <a:rPr lang="en-US" sz="1900" dirty="0"/>
            </a:br>
            <a:r>
              <a:rPr lang="en-US" sz="1900" dirty="0"/>
              <a:t>(cannot shower prior to visit).</a:t>
            </a:r>
          </a:p>
          <a:p>
            <a:pPr marL="233363" lvl="2" indent="-233363">
              <a:lnSpc>
                <a:spcPct val="100000"/>
              </a:lnSpc>
              <a:spcBef>
                <a:spcPts val="600"/>
              </a:spcBef>
              <a:buFont typeface="Arial" panose="020B0604020202020204" pitchFamily="34" charset="0"/>
              <a:buChar char="•"/>
            </a:pPr>
            <a:r>
              <a:rPr lang="en-US" sz="1900" dirty="0"/>
              <a:t>Cannot bring pets.</a:t>
            </a:r>
          </a:p>
          <a:p>
            <a:pPr marL="233363" lvl="2" indent="-233363">
              <a:lnSpc>
                <a:spcPct val="100000"/>
              </a:lnSpc>
              <a:spcBef>
                <a:spcPts val="600"/>
              </a:spcBef>
              <a:buFont typeface="Arial" panose="020B0604020202020204" pitchFamily="34" charset="0"/>
              <a:buChar char="•"/>
            </a:pPr>
            <a:r>
              <a:rPr lang="en-US" sz="1900" dirty="0"/>
              <a:t>Cannot bring belongings.  </a:t>
            </a:r>
          </a:p>
          <a:p>
            <a:pPr lvl="1" indent="0">
              <a:buNone/>
            </a:pPr>
            <a:endParaRPr lang="en-US" sz="1900" dirty="0"/>
          </a:p>
        </p:txBody>
      </p:sp>
      <p:sp>
        <p:nvSpPr>
          <p:cNvPr id="4" name="Title 3"/>
          <p:cNvSpPr>
            <a:spLocks noGrp="1"/>
          </p:cNvSpPr>
          <p:nvPr>
            <p:ph type="title"/>
          </p:nvPr>
        </p:nvSpPr>
        <p:spPr>
          <a:xfrm>
            <a:off x="457200" y="347472"/>
            <a:ext cx="6799634" cy="1005840"/>
          </a:xfrm>
        </p:spPr>
        <p:txBody>
          <a:bodyPr/>
          <a:lstStyle/>
          <a:p>
            <a:r>
              <a:rPr lang="en-US" sz="3200" dirty="0"/>
              <a:t>A Clinical Perspective to Treating Patients Experiencing Homelessness </a:t>
            </a:r>
          </a:p>
        </p:txBody>
      </p:sp>
      <p:sp>
        <p:nvSpPr>
          <p:cNvPr id="5" name="Slide Number Placeholder 4"/>
          <p:cNvSpPr>
            <a:spLocks noGrp="1"/>
          </p:cNvSpPr>
          <p:nvPr>
            <p:ph type="sldNum" sz="quarter" idx="4"/>
          </p:nvPr>
        </p:nvSpPr>
        <p:spPr/>
        <p:txBody>
          <a:bodyPr/>
          <a:lstStyle/>
          <a:p>
            <a:fld id="{5D6A1D68-CA34-4E7F-99D4-0766B53ADE06}" type="slidenum">
              <a:rPr lang="en-US" smtClean="0"/>
              <a:pPr/>
              <a:t>72</a:t>
            </a:fld>
            <a:endParaRPr lang="en-US" dirty="0"/>
          </a:p>
        </p:txBody>
      </p:sp>
      <p:sp>
        <p:nvSpPr>
          <p:cNvPr id="6" name="Content Placeholder 10"/>
          <p:cNvSpPr txBox="1">
            <a:spLocks/>
          </p:cNvSpPr>
          <p:nvPr/>
        </p:nvSpPr>
        <p:spPr>
          <a:xfrm>
            <a:off x="457199" y="1446213"/>
            <a:ext cx="8378826" cy="1031875"/>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dirty="0"/>
              <a:t>Some lessons learned from a clinician in the community who </a:t>
            </a:r>
            <a:br>
              <a:rPr lang="en-US" sz="2200" dirty="0"/>
            </a:br>
            <a:r>
              <a:rPr lang="en-US" sz="2200" dirty="0"/>
              <a:t>has spent considerable time caring for patients experiencing homelessness. </a:t>
            </a:r>
          </a:p>
        </p:txBody>
      </p:sp>
      <p:sp>
        <p:nvSpPr>
          <p:cNvPr id="7" name="Content Placeholder 1"/>
          <p:cNvSpPr txBox="1">
            <a:spLocks/>
          </p:cNvSpPr>
          <p:nvPr/>
        </p:nvSpPr>
        <p:spPr>
          <a:xfrm>
            <a:off x="3319019" y="2654300"/>
            <a:ext cx="2644035" cy="3062422"/>
          </a:xfrm>
          <a:prstGeom prst="rect">
            <a:avLst/>
          </a:prstGeom>
        </p:spPr>
        <p:txBody>
          <a:bodyPr lIns="0" tIns="0" rIns="0" bIns="0"/>
          <a:lstStyle>
            <a:lvl1pPr marL="0" indent="0" algn="l" defTabSz="914400" rtl="0" eaLnBrk="1" latinLnBrk="0" hangingPunct="1">
              <a:lnSpc>
                <a:spcPts val="3000"/>
              </a:lnSpc>
              <a:spcBef>
                <a:spcPts val="1000"/>
              </a:spcBef>
              <a:buClr>
                <a:srgbClr val="007E7A"/>
              </a:buClr>
              <a:buSzPct val="110000"/>
              <a:buFontTx/>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SzPct val="100000"/>
              <a:buFont typeface=".AppleSystemUIFont"/>
              <a:buChar char="–"/>
              <a:defRPr sz="1800" kern="1200">
                <a:solidFill>
                  <a:schemeClr val="tx1"/>
                </a:solidFill>
                <a:latin typeface="+mn-lt"/>
                <a:ea typeface="+mn-ea"/>
                <a:cs typeface="+mn-cs"/>
              </a:defRPr>
            </a:lvl3pPr>
            <a:lvl4pPr marL="914400" indent="-274320" algn="l" defTabSz="914400" rtl="0" eaLnBrk="1" latinLnBrk="0" hangingPunct="1">
              <a:lnSpc>
                <a:spcPts val="1800"/>
              </a:lnSpc>
              <a:spcBef>
                <a:spcPts val="500"/>
              </a:spcBef>
              <a:buClr>
                <a:srgbClr val="007E7A"/>
              </a:buClr>
              <a:buSzPct val="100000"/>
              <a:buFont typeface=".AppleSystemUIFont"/>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Clr>
                <a:srgbClr val="007E7A"/>
              </a:buClr>
              <a:buSzPct val="11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900" b="1" dirty="0">
                <a:solidFill>
                  <a:srgbClr val="AAC832"/>
                </a:solidFill>
              </a:rPr>
              <a:t>Perceived </a:t>
            </a:r>
            <a:br>
              <a:rPr lang="en-US" sz="1900" b="1" dirty="0">
                <a:solidFill>
                  <a:srgbClr val="AAC832"/>
                </a:solidFill>
              </a:rPr>
            </a:br>
            <a:r>
              <a:rPr lang="en-US" sz="1900" b="1" dirty="0">
                <a:solidFill>
                  <a:srgbClr val="AAC832"/>
                </a:solidFill>
              </a:rPr>
              <a:t>barriers </a:t>
            </a:r>
            <a:r>
              <a:rPr lang="en-US" sz="1900" dirty="0"/>
              <a:t>– </a:t>
            </a:r>
            <a:br>
              <a:rPr lang="en-US" sz="1900" dirty="0"/>
            </a:br>
            <a:r>
              <a:rPr lang="en-US" sz="1900" dirty="0"/>
              <a:t>They may see themselves as </a:t>
            </a:r>
            <a:br>
              <a:rPr lang="en-US" sz="1900" dirty="0"/>
            </a:br>
            <a:r>
              <a:rPr lang="en-US" sz="1900" dirty="0"/>
              <a:t>outsiders and feel as though they are not welcome.</a:t>
            </a:r>
          </a:p>
        </p:txBody>
      </p:sp>
      <p:cxnSp>
        <p:nvCxnSpPr>
          <p:cNvPr id="8" name="Straight Connector 7">
            <a:extLst>
              <a:ext uri="{FF2B5EF4-FFF2-40B4-BE49-F238E27FC236}">
                <a16:creationId xmlns:a16="http://schemas.microsoft.com/office/drawing/2014/main" id="{3868A26C-01CF-FC4B-8349-8459505074CF}"/>
              </a:ext>
            </a:extLst>
          </p:cNvPr>
          <p:cNvCxnSpPr>
            <a:cxnSpLocks/>
          </p:cNvCxnSpPr>
          <p:nvPr/>
        </p:nvCxnSpPr>
        <p:spPr bwMode="auto">
          <a:xfrm>
            <a:off x="3108087" y="2775175"/>
            <a:ext cx="0" cy="3226791"/>
          </a:xfrm>
          <a:prstGeom prst="line">
            <a:avLst/>
          </a:prstGeom>
          <a:solidFill>
            <a:schemeClr val="accent1"/>
          </a:solidFill>
          <a:ln w="50800" cap="rnd" cmpd="sng" algn="ctr">
            <a:solidFill>
              <a:schemeClr val="accent2"/>
            </a:solidFill>
            <a:prstDash val="sysDot"/>
            <a:round/>
            <a:headEnd type="none" w="med" len="med"/>
            <a:tailEnd type="none" w="med" len="med"/>
          </a:ln>
          <a:effectLst/>
        </p:spPr>
      </p:cxnSp>
      <p:cxnSp>
        <p:nvCxnSpPr>
          <p:cNvPr id="11" name="Straight Connector 10">
            <a:extLst>
              <a:ext uri="{FF2B5EF4-FFF2-40B4-BE49-F238E27FC236}">
                <a16:creationId xmlns:a16="http://schemas.microsoft.com/office/drawing/2014/main" id="{3868A26C-01CF-FC4B-8349-8459505074CF}"/>
              </a:ext>
            </a:extLst>
          </p:cNvPr>
          <p:cNvCxnSpPr>
            <a:cxnSpLocks/>
          </p:cNvCxnSpPr>
          <p:nvPr/>
        </p:nvCxnSpPr>
        <p:spPr bwMode="auto">
          <a:xfrm>
            <a:off x="6112416" y="2759099"/>
            <a:ext cx="1" cy="3242867"/>
          </a:xfrm>
          <a:prstGeom prst="line">
            <a:avLst/>
          </a:prstGeom>
          <a:solidFill>
            <a:schemeClr val="accent1"/>
          </a:solidFill>
          <a:ln w="50800" cap="rnd" cmpd="sng" algn="ctr">
            <a:solidFill>
              <a:schemeClr val="accent2"/>
            </a:solidFill>
            <a:prstDash val="sysDot"/>
            <a:round/>
            <a:headEnd type="none" w="med" len="med"/>
            <a:tailEnd type="none" w="med" len="med"/>
          </a:ln>
          <a:effectLst/>
        </p:spPr>
      </p:cxnSp>
      <p:pic>
        <p:nvPicPr>
          <p:cNvPr id="12" name="Picture 11"/>
          <p:cNvPicPr/>
          <p:nvPr/>
        </p:nvPicPr>
        <p:blipFill>
          <a:blip r:embed="rId2" cstate="print">
            <a:extLst>
              <a:ext uri="{28A0092B-C50C-407E-A947-70E740481C1C}">
                <a14:useLocalDpi xmlns:a14="http://schemas.microsoft.com/office/drawing/2010/main" val="0"/>
              </a:ext>
            </a:extLst>
          </a:blip>
          <a:stretch>
            <a:fillRect/>
          </a:stretch>
        </p:blipFill>
        <p:spPr>
          <a:xfrm>
            <a:off x="2081719" y="2747594"/>
            <a:ext cx="859305" cy="592583"/>
          </a:xfrm>
          <a:prstGeom prst="rect">
            <a:avLst/>
          </a:prstGeom>
        </p:spPr>
      </p:pic>
      <p:pic>
        <p:nvPicPr>
          <p:cNvPr id="14" name="Picture 13"/>
          <p:cNvPicPr/>
          <p:nvPr/>
        </p:nvPicPr>
        <p:blipFill>
          <a:blip r:embed="rId3" cstate="print">
            <a:extLst>
              <a:ext uri="{28A0092B-C50C-407E-A947-70E740481C1C}">
                <a14:useLocalDpi xmlns:a14="http://schemas.microsoft.com/office/drawing/2010/main" val="0"/>
              </a:ext>
            </a:extLst>
          </a:blip>
          <a:stretch>
            <a:fillRect/>
          </a:stretch>
        </p:blipFill>
        <p:spPr>
          <a:xfrm>
            <a:off x="7993576" y="2633998"/>
            <a:ext cx="1054870" cy="727446"/>
          </a:xfrm>
          <a:prstGeom prst="rect">
            <a:avLst/>
          </a:prstGeom>
        </p:spPr>
      </p:pic>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4884834" y="2739407"/>
            <a:ext cx="932822" cy="516628"/>
          </a:xfrm>
          <a:prstGeom prst="rect">
            <a:avLst/>
          </a:prstGeom>
        </p:spPr>
      </p:pic>
    </p:spTree>
    <p:extLst>
      <p:ext uri="{BB962C8B-B14F-4D97-AF65-F5344CB8AC3E}">
        <p14:creationId xmlns:p14="http://schemas.microsoft.com/office/powerpoint/2010/main" val="3008519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901754"/>
            <a:ext cx="3867150" cy="4508774"/>
          </a:xfrm>
          <a:solidFill>
            <a:srgbClr val="007E7A">
              <a:alpha val="15000"/>
            </a:srgbClr>
          </a:solidFill>
        </p:spPr>
        <p:txBody>
          <a:bodyPr lIns="91440" tIns="91440" rIns="91440"/>
          <a:lstStyle/>
          <a:p>
            <a:pPr marL="233363" lvl="0" indent="-233363">
              <a:lnSpc>
                <a:spcPts val="2400"/>
              </a:lnSpc>
              <a:buSzPct val="100000"/>
              <a:buFont typeface="Arial" panose="020B0604020202020204" pitchFamily="34" charset="0"/>
              <a:buChar char="•"/>
            </a:pPr>
            <a:r>
              <a:rPr lang="en-US" sz="1900" dirty="0"/>
              <a:t>Contact Vaccines for </a:t>
            </a:r>
            <a:br>
              <a:rPr lang="en-US" sz="1900" dirty="0"/>
            </a:br>
            <a:r>
              <a:rPr lang="en-US" sz="1900" dirty="0"/>
              <a:t>Children (VFC) for </a:t>
            </a:r>
            <a:br>
              <a:rPr lang="en-US" sz="1900" dirty="0"/>
            </a:br>
            <a:r>
              <a:rPr lang="en-US" sz="1900" dirty="0"/>
              <a:t>outreach teams that </a:t>
            </a:r>
            <a:br>
              <a:rPr lang="en-US" sz="1900" dirty="0"/>
            </a:br>
            <a:r>
              <a:rPr lang="en-US" sz="1900" dirty="0"/>
              <a:t>provide services:</a:t>
            </a:r>
          </a:p>
          <a:p>
            <a:pPr marL="515938" lvl="2" indent="-282575">
              <a:lnSpc>
                <a:spcPts val="2400"/>
              </a:lnSpc>
            </a:pPr>
            <a:r>
              <a:rPr lang="en-US" sz="1900" dirty="0"/>
              <a:t>Link homeless patient to services.  </a:t>
            </a:r>
          </a:p>
          <a:p>
            <a:pPr marL="515938" lvl="2" indent="-282575">
              <a:lnSpc>
                <a:spcPts val="2400"/>
              </a:lnSpc>
            </a:pPr>
            <a:r>
              <a:rPr lang="en-US" sz="1900" dirty="0"/>
              <a:t>Outreach teams are subsidized by Proposition H funding.</a:t>
            </a:r>
          </a:p>
          <a:p>
            <a:pPr marL="233363" lvl="0" indent="-233363">
              <a:lnSpc>
                <a:spcPts val="2400"/>
              </a:lnSpc>
              <a:spcBef>
                <a:spcPts val="800"/>
              </a:spcBef>
              <a:buSzPct val="100000"/>
              <a:buFont typeface="Arial" panose="020B0604020202020204" pitchFamily="34" charset="0"/>
              <a:buChar char="•"/>
            </a:pPr>
            <a:r>
              <a:rPr lang="en-US" sz="1900" dirty="0"/>
              <a:t>Street outreach addresses disparities in health care.</a:t>
            </a:r>
          </a:p>
        </p:txBody>
      </p:sp>
      <p:sp>
        <p:nvSpPr>
          <p:cNvPr id="3" name="Content Placeholder 2"/>
          <p:cNvSpPr>
            <a:spLocks noGrp="1"/>
          </p:cNvSpPr>
          <p:nvPr>
            <p:ph sz="half" idx="2"/>
          </p:nvPr>
        </p:nvSpPr>
        <p:spPr>
          <a:xfrm>
            <a:off x="4968875" y="1901753"/>
            <a:ext cx="3867150" cy="4518501"/>
          </a:xfrm>
          <a:solidFill>
            <a:srgbClr val="007E7A">
              <a:alpha val="15000"/>
            </a:srgbClr>
          </a:solidFill>
        </p:spPr>
        <p:txBody>
          <a:bodyPr lIns="91440" tIns="91440" rIns="91440"/>
          <a:lstStyle/>
          <a:p>
            <a:pPr marL="233363" indent="-233363">
              <a:lnSpc>
                <a:spcPts val="2400"/>
              </a:lnSpc>
              <a:spcBef>
                <a:spcPts val="800"/>
              </a:spcBef>
              <a:buClr>
                <a:srgbClr val="007E7A"/>
              </a:buClr>
              <a:buFont typeface="Arial" panose="020B0604020202020204" pitchFamily="34" charset="0"/>
              <a:buChar char="•"/>
            </a:pPr>
            <a:r>
              <a:rPr lang="en-US" sz="1900" dirty="0"/>
              <a:t>University of Southern California (USC) and </a:t>
            </a:r>
            <a:br>
              <a:rPr lang="en-US" sz="1900" dirty="0"/>
            </a:br>
            <a:r>
              <a:rPr lang="en-US" sz="1900" dirty="0"/>
              <a:t>VFC are training providers </a:t>
            </a:r>
            <a:br>
              <a:rPr lang="en-US" sz="1900" dirty="0"/>
            </a:br>
            <a:r>
              <a:rPr lang="en-US" sz="1900" dirty="0"/>
              <a:t>on street medicine. </a:t>
            </a:r>
          </a:p>
          <a:p>
            <a:pPr marL="233363" lvl="0" indent="-233363">
              <a:lnSpc>
                <a:spcPts val="2400"/>
              </a:lnSpc>
              <a:spcBef>
                <a:spcPts val="800"/>
              </a:spcBef>
              <a:buClr>
                <a:srgbClr val="007E7A"/>
              </a:buClr>
              <a:buFont typeface="Arial" panose="020B0604020202020204" pitchFamily="34" charset="0"/>
              <a:buChar char="•"/>
            </a:pPr>
            <a:r>
              <a:rPr lang="en-US" sz="1900" dirty="0"/>
              <a:t>Engaging the population is important; gaining trust can take 1 minute to 16 months, depending on patient. </a:t>
            </a:r>
          </a:p>
          <a:p>
            <a:pPr marL="233363" lvl="0" indent="-233363">
              <a:lnSpc>
                <a:spcPts val="2400"/>
              </a:lnSpc>
              <a:spcBef>
                <a:spcPts val="800"/>
              </a:spcBef>
              <a:buClr>
                <a:srgbClr val="007E7A"/>
              </a:buClr>
              <a:buFont typeface="Arial" panose="020B0604020202020204" pitchFamily="34" charset="0"/>
              <a:buChar char="•"/>
            </a:pPr>
            <a:r>
              <a:rPr lang="en-US" sz="1900" dirty="0"/>
              <a:t>Address each condition for the </a:t>
            </a:r>
            <a:br>
              <a:rPr lang="en-US" sz="1900" dirty="0"/>
            </a:br>
            <a:r>
              <a:rPr lang="en-US" sz="1900" dirty="0"/>
              <a:t>tri-morbid population.</a:t>
            </a:r>
          </a:p>
          <a:p>
            <a:pPr marL="233363" lvl="0" indent="-233363">
              <a:lnSpc>
                <a:spcPts val="2400"/>
              </a:lnSpc>
              <a:spcBef>
                <a:spcPts val="800"/>
              </a:spcBef>
              <a:buClr>
                <a:srgbClr val="007E7A"/>
              </a:buClr>
              <a:buFont typeface="Arial" panose="020B0604020202020204" pitchFamily="34" charset="0"/>
              <a:buChar char="•"/>
            </a:pPr>
            <a:r>
              <a:rPr lang="en-US" sz="1900" dirty="0"/>
              <a:t>Medication-assisted therapy (MAT), </a:t>
            </a:r>
            <a:r>
              <a:rPr lang="en-US" sz="1900" dirty="0" err="1"/>
              <a:t>suboxone</a:t>
            </a:r>
            <a:r>
              <a:rPr lang="en-US" sz="1900" dirty="0"/>
              <a:t>-opioid replacement treatment.</a:t>
            </a:r>
          </a:p>
        </p:txBody>
      </p:sp>
      <p:sp>
        <p:nvSpPr>
          <p:cNvPr id="5" name="Slide Number Placeholder 4"/>
          <p:cNvSpPr>
            <a:spLocks noGrp="1"/>
          </p:cNvSpPr>
          <p:nvPr>
            <p:ph type="sldNum" sz="quarter" idx="4"/>
          </p:nvPr>
        </p:nvSpPr>
        <p:spPr/>
        <p:txBody>
          <a:bodyPr/>
          <a:lstStyle/>
          <a:p>
            <a:fld id="{5D6A1D68-CA34-4E7F-99D4-0766B53ADE06}" type="slidenum">
              <a:rPr lang="en-US" smtClean="0"/>
              <a:pPr/>
              <a:t>73</a:t>
            </a:fld>
            <a:endParaRPr lang="en-US" dirty="0"/>
          </a:p>
        </p:txBody>
      </p:sp>
      <p:sp>
        <p:nvSpPr>
          <p:cNvPr id="7" name="Title 3"/>
          <p:cNvSpPr>
            <a:spLocks noGrp="1"/>
          </p:cNvSpPr>
          <p:nvPr>
            <p:ph type="title"/>
          </p:nvPr>
        </p:nvSpPr>
        <p:spPr>
          <a:xfrm>
            <a:off x="457200" y="347472"/>
            <a:ext cx="6400800" cy="1413234"/>
          </a:xfrm>
        </p:spPr>
        <p:txBody>
          <a:bodyPr/>
          <a:lstStyle/>
          <a:p>
            <a:pPr>
              <a:lnSpc>
                <a:spcPts val="3400"/>
              </a:lnSpc>
            </a:pPr>
            <a:r>
              <a:rPr lang="en-US" sz="3200" dirty="0"/>
              <a:t>A Clinical Perspective to Treating Patients Experiencing Homelessness </a:t>
            </a:r>
            <a:r>
              <a:rPr lang="en-US" sz="2200" dirty="0"/>
              <a:t>(continued) </a:t>
            </a:r>
          </a:p>
        </p:txBody>
      </p:sp>
      <p:cxnSp>
        <p:nvCxnSpPr>
          <p:cNvPr id="8" name="Straight Connector 7">
            <a:extLst>
              <a:ext uri="{FF2B5EF4-FFF2-40B4-BE49-F238E27FC236}">
                <a16:creationId xmlns:a16="http://schemas.microsoft.com/office/drawing/2014/main" id="{3868A26C-01CF-FC4B-8349-8459505074CF}"/>
              </a:ext>
            </a:extLst>
          </p:cNvPr>
          <p:cNvCxnSpPr>
            <a:cxnSpLocks/>
          </p:cNvCxnSpPr>
          <p:nvPr/>
        </p:nvCxnSpPr>
        <p:spPr bwMode="auto">
          <a:xfrm>
            <a:off x="4655223" y="1906621"/>
            <a:ext cx="0" cy="4494179"/>
          </a:xfrm>
          <a:prstGeom prst="line">
            <a:avLst/>
          </a:prstGeom>
          <a:solidFill>
            <a:schemeClr val="accent1"/>
          </a:solidFill>
          <a:ln w="50800" cap="rnd" cmpd="sng" algn="ctr">
            <a:solidFill>
              <a:schemeClr val="accent2"/>
            </a:solidFill>
            <a:prstDash val="sysDot"/>
            <a:round/>
            <a:headEnd type="none" w="med" len="med"/>
            <a:tailEnd type="none" w="med" len="med"/>
          </a:ln>
          <a:effectLst/>
        </p:spPr>
      </p:cxn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flipH="1">
            <a:off x="3319571" y="2101175"/>
            <a:ext cx="748280" cy="711842"/>
          </a:xfrm>
          <a:prstGeom prst="rect">
            <a:avLst/>
          </a:prstGeom>
        </p:spPr>
      </p:pic>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7723763" y="2002985"/>
            <a:ext cx="956688" cy="631859"/>
          </a:xfrm>
          <a:prstGeom prst="rect">
            <a:avLst/>
          </a:prstGeom>
        </p:spPr>
      </p:pic>
    </p:spTree>
    <p:extLst>
      <p:ext uri="{BB962C8B-B14F-4D97-AF65-F5344CB8AC3E}">
        <p14:creationId xmlns:p14="http://schemas.microsoft.com/office/powerpoint/2010/main" val="15333090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199" y="1901754"/>
            <a:ext cx="3968885" cy="3452884"/>
          </a:xfrm>
          <a:solidFill>
            <a:srgbClr val="007E7A">
              <a:alpha val="15000"/>
            </a:srgbClr>
          </a:solidFill>
        </p:spPr>
        <p:txBody>
          <a:bodyPr lIns="91440" tIns="91440" rIns="91440"/>
          <a:lstStyle/>
          <a:p>
            <a:pPr marL="233363" lvl="0" indent="-233363">
              <a:lnSpc>
                <a:spcPts val="2400"/>
              </a:lnSpc>
              <a:spcBef>
                <a:spcPts val="800"/>
              </a:spcBef>
              <a:buSzPct val="100000"/>
              <a:buFont typeface="Arial" panose="020B0604020202020204" pitchFamily="34" charset="0"/>
              <a:buChar char="•"/>
            </a:pPr>
            <a:r>
              <a:rPr lang="en-US" sz="1900" dirty="0"/>
              <a:t>Being versed in different </a:t>
            </a:r>
            <a:br>
              <a:rPr lang="en-US" sz="1900" dirty="0"/>
            </a:br>
            <a:r>
              <a:rPr lang="en-US" sz="1900" dirty="0"/>
              <a:t>types of addictionology, </a:t>
            </a:r>
            <a:br>
              <a:rPr lang="en-US" sz="1900" dirty="0"/>
            </a:br>
            <a:r>
              <a:rPr lang="en-US" sz="1900" dirty="0"/>
              <a:t>addiction services in addition to good medical care.</a:t>
            </a:r>
          </a:p>
          <a:p>
            <a:pPr marL="233363" lvl="0" indent="-233363">
              <a:lnSpc>
                <a:spcPts val="2400"/>
              </a:lnSpc>
              <a:spcBef>
                <a:spcPts val="800"/>
              </a:spcBef>
              <a:buSzPct val="100000"/>
              <a:buFont typeface="Arial" panose="020B0604020202020204" pitchFamily="34" charset="0"/>
              <a:buChar char="•"/>
            </a:pPr>
            <a:r>
              <a:rPr lang="en-US" sz="1900" dirty="0"/>
              <a:t>Good intervention leads toward housing. Most of these conditions don’t improve until housing is provided.</a:t>
            </a:r>
          </a:p>
        </p:txBody>
      </p:sp>
      <p:sp>
        <p:nvSpPr>
          <p:cNvPr id="3" name="Content Placeholder 2"/>
          <p:cNvSpPr>
            <a:spLocks noGrp="1"/>
          </p:cNvSpPr>
          <p:nvPr>
            <p:ph sz="half" idx="2"/>
          </p:nvPr>
        </p:nvSpPr>
        <p:spPr>
          <a:xfrm>
            <a:off x="4949419" y="1901753"/>
            <a:ext cx="3867150" cy="3448459"/>
          </a:xfrm>
          <a:solidFill>
            <a:srgbClr val="007E7A">
              <a:alpha val="15000"/>
            </a:srgbClr>
          </a:solidFill>
        </p:spPr>
        <p:txBody>
          <a:bodyPr lIns="91440" tIns="91440" rIns="91440"/>
          <a:lstStyle/>
          <a:p>
            <a:pPr marL="233363" indent="-233363">
              <a:lnSpc>
                <a:spcPts val="2400"/>
              </a:lnSpc>
              <a:spcBef>
                <a:spcPts val="800"/>
              </a:spcBef>
              <a:buClr>
                <a:srgbClr val="007E7A"/>
              </a:buClr>
              <a:buFont typeface="Arial" panose="020B0604020202020204" pitchFamily="34" charset="0"/>
              <a:buChar char="•"/>
            </a:pPr>
            <a:r>
              <a:rPr lang="en-US" sz="1900" dirty="0"/>
              <a:t>High cost of </a:t>
            </a:r>
            <a:br>
              <a:rPr lang="en-US" sz="1900" dirty="0"/>
            </a:br>
            <a:r>
              <a:rPr lang="en-US" sz="1900" dirty="0"/>
              <a:t>homelessness: </a:t>
            </a:r>
            <a:br>
              <a:rPr lang="en-US" sz="1900" dirty="0"/>
            </a:br>
            <a:r>
              <a:rPr lang="en-US" sz="1900" dirty="0"/>
              <a:t>Emergency room, hospital stays, interactions with the police, jail, paramedic/911 calls.</a:t>
            </a:r>
          </a:p>
          <a:p>
            <a:pPr marL="233363" lvl="0" indent="-233363">
              <a:lnSpc>
                <a:spcPts val="2400"/>
              </a:lnSpc>
              <a:spcBef>
                <a:spcPts val="800"/>
              </a:spcBef>
              <a:buClr>
                <a:srgbClr val="007E7A"/>
              </a:buClr>
              <a:buFont typeface="Arial" panose="020B0604020202020204" pitchFamily="34" charset="0"/>
              <a:buChar char="•"/>
            </a:pPr>
            <a:r>
              <a:rPr lang="en-US" sz="1900" dirty="0"/>
              <a:t>Contact Homeless Multidisciplinary Street Team (HMST) housing team. </a:t>
            </a:r>
          </a:p>
          <a:p>
            <a:pPr marL="233363" lvl="0" indent="-233363">
              <a:lnSpc>
                <a:spcPts val="2400"/>
              </a:lnSpc>
              <a:spcBef>
                <a:spcPts val="800"/>
              </a:spcBef>
              <a:buClr>
                <a:srgbClr val="007E7A"/>
              </a:buClr>
              <a:buFont typeface="Arial" panose="020B0604020202020204" pitchFamily="34" charset="0"/>
              <a:buChar char="•"/>
            </a:pPr>
            <a:r>
              <a:rPr lang="en-US" sz="1900" dirty="0"/>
              <a:t>Average age of death of </a:t>
            </a:r>
            <a:br>
              <a:rPr lang="en-US" sz="1900" dirty="0"/>
            </a:br>
            <a:r>
              <a:rPr lang="en-US" sz="1900" dirty="0"/>
              <a:t>tri-morbid patients is 48.</a:t>
            </a:r>
          </a:p>
        </p:txBody>
      </p:sp>
      <p:sp>
        <p:nvSpPr>
          <p:cNvPr id="5" name="Slide Number Placeholder 4"/>
          <p:cNvSpPr>
            <a:spLocks noGrp="1"/>
          </p:cNvSpPr>
          <p:nvPr>
            <p:ph type="sldNum" sz="quarter" idx="4"/>
          </p:nvPr>
        </p:nvSpPr>
        <p:spPr/>
        <p:txBody>
          <a:bodyPr/>
          <a:lstStyle/>
          <a:p>
            <a:fld id="{5D6A1D68-CA34-4E7F-99D4-0766B53ADE06}" type="slidenum">
              <a:rPr lang="en-US" smtClean="0"/>
              <a:pPr/>
              <a:t>74</a:t>
            </a:fld>
            <a:endParaRPr lang="en-US" dirty="0"/>
          </a:p>
        </p:txBody>
      </p:sp>
      <p:sp>
        <p:nvSpPr>
          <p:cNvPr id="7" name="Title 3"/>
          <p:cNvSpPr>
            <a:spLocks noGrp="1"/>
          </p:cNvSpPr>
          <p:nvPr>
            <p:ph type="title"/>
          </p:nvPr>
        </p:nvSpPr>
        <p:spPr>
          <a:xfrm>
            <a:off x="457200" y="347472"/>
            <a:ext cx="6400800" cy="1413234"/>
          </a:xfrm>
        </p:spPr>
        <p:txBody>
          <a:bodyPr/>
          <a:lstStyle/>
          <a:p>
            <a:pPr>
              <a:lnSpc>
                <a:spcPts val="3400"/>
              </a:lnSpc>
            </a:pPr>
            <a:r>
              <a:rPr lang="en-US" sz="3200" dirty="0"/>
              <a:t>A Clinical Perspective to Treating Patients Experiencing Homelessness </a:t>
            </a:r>
            <a:r>
              <a:rPr lang="en-US" sz="2200" dirty="0"/>
              <a:t>(continued) </a:t>
            </a:r>
          </a:p>
        </p:txBody>
      </p:sp>
      <p:cxnSp>
        <p:nvCxnSpPr>
          <p:cNvPr id="6" name="Straight Connector 5">
            <a:extLst>
              <a:ext uri="{FF2B5EF4-FFF2-40B4-BE49-F238E27FC236}">
                <a16:creationId xmlns:a16="http://schemas.microsoft.com/office/drawing/2014/main" id="{3868A26C-01CF-FC4B-8349-8459505074CF}"/>
              </a:ext>
            </a:extLst>
          </p:cNvPr>
          <p:cNvCxnSpPr>
            <a:cxnSpLocks/>
          </p:cNvCxnSpPr>
          <p:nvPr/>
        </p:nvCxnSpPr>
        <p:spPr bwMode="auto">
          <a:xfrm>
            <a:off x="4655223" y="1906621"/>
            <a:ext cx="0" cy="3448017"/>
          </a:xfrm>
          <a:prstGeom prst="line">
            <a:avLst/>
          </a:prstGeom>
          <a:solidFill>
            <a:schemeClr val="accent1"/>
          </a:solidFill>
          <a:ln w="50800" cap="rnd" cmpd="sng" algn="ctr">
            <a:solidFill>
              <a:schemeClr val="accent2"/>
            </a:solidFill>
            <a:prstDash val="sysDot"/>
            <a:round/>
            <a:headEnd type="none" w="med" len="med"/>
            <a:tailEnd type="none" w="med" len="med"/>
          </a:ln>
          <a:effectLst/>
        </p:spPr>
      </p:cxn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3513084" y="2032041"/>
            <a:ext cx="789485" cy="544435"/>
          </a:xfrm>
          <a:prstGeom prst="rect">
            <a:avLst/>
          </a:prstGeom>
        </p:spPr>
      </p:pic>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7472939" y="2012585"/>
            <a:ext cx="294260" cy="467966"/>
          </a:xfrm>
          <a:prstGeom prst="rect">
            <a:avLst/>
          </a:prstGeom>
        </p:spPr>
      </p:pic>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7847661" y="2012585"/>
            <a:ext cx="294260" cy="467966"/>
          </a:xfrm>
          <a:prstGeom prst="rect">
            <a:avLst/>
          </a:prstGeom>
        </p:spPr>
      </p:pic>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8222383" y="2012585"/>
            <a:ext cx="294260" cy="467966"/>
          </a:xfrm>
          <a:prstGeom prst="rect">
            <a:avLst/>
          </a:prstGeom>
        </p:spPr>
      </p:pic>
    </p:spTree>
    <p:extLst>
      <p:ext uri="{BB962C8B-B14F-4D97-AF65-F5344CB8AC3E}">
        <p14:creationId xmlns:p14="http://schemas.microsoft.com/office/powerpoint/2010/main" val="40444862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303507" y="2217908"/>
            <a:ext cx="7532518" cy="1575879"/>
          </a:xfrm>
        </p:spPr>
        <p:txBody>
          <a:bodyPr/>
          <a:lstStyle/>
          <a:p>
            <a:pPr lvl="0">
              <a:lnSpc>
                <a:spcPts val="2400"/>
              </a:lnSpc>
              <a:spcBef>
                <a:spcPts val="800"/>
              </a:spcBef>
              <a:spcAft>
                <a:spcPts val="3000"/>
              </a:spcAft>
            </a:pPr>
            <a:r>
              <a:rPr lang="en-US" sz="1900" dirty="0"/>
              <a:t>Collaborate with a social service housing team. </a:t>
            </a:r>
          </a:p>
          <a:p>
            <a:pPr lvl="0">
              <a:lnSpc>
                <a:spcPts val="2400"/>
              </a:lnSpc>
              <a:spcBef>
                <a:spcPts val="800"/>
              </a:spcBef>
              <a:spcAft>
                <a:spcPts val="2000"/>
              </a:spcAft>
            </a:pPr>
            <a:r>
              <a:rPr lang="en-US" sz="1900" dirty="0"/>
              <a:t>Medical providers that are interested in training on “street medicine” may contact Dr. Coley M. King, D.O., </a:t>
            </a:r>
          </a:p>
        </p:txBody>
      </p:sp>
      <p:sp>
        <p:nvSpPr>
          <p:cNvPr id="5" name="Slide Number Placeholder 4"/>
          <p:cNvSpPr>
            <a:spLocks noGrp="1"/>
          </p:cNvSpPr>
          <p:nvPr>
            <p:ph type="sldNum" sz="quarter" idx="4"/>
          </p:nvPr>
        </p:nvSpPr>
        <p:spPr/>
        <p:txBody>
          <a:bodyPr/>
          <a:lstStyle/>
          <a:p>
            <a:fld id="{5D6A1D68-CA34-4E7F-99D4-0766B53ADE06}" type="slidenum">
              <a:rPr lang="en-US" smtClean="0"/>
              <a:pPr/>
              <a:t>75</a:t>
            </a:fld>
            <a:endParaRPr lang="en-US" dirty="0"/>
          </a:p>
        </p:txBody>
      </p:sp>
      <p:sp>
        <p:nvSpPr>
          <p:cNvPr id="7" name="Title 3"/>
          <p:cNvSpPr>
            <a:spLocks noGrp="1"/>
          </p:cNvSpPr>
          <p:nvPr>
            <p:ph type="title"/>
          </p:nvPr>
        </p:nvSpPr>
        <p:spPr>
          <a:xfrm>
            <a:off x="457200" y="347472"/>
            <a:ext cx="6400800" cy="1413234"/>
          </a:xfrm>
        </p:spPr>
        <p:txBody>
          <a:bodyPr/>
          <a:lstStyle/>
          <a:p>
            <a:pPr>
              <a:lnSpc>
                <a:spcPts val="3400"/>
              </a:lnSpc>
            </a:pPr>
            <a:r>
              <a:rPr lang="en-US" sz="3200" dirty="0"/>
              <a:t>A Clinical Perspective to Treating Patients Experiencing Homelessness </a:t>
            </a:r>
            <a:r>
              <a:rPr lang="en-US" sz="2200" dirty="0"/>
              <a:t>(continued) </a:t>
            </a:r>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305012" y="2031775"/>
            <a:ext cx="902726" cy="622526"/>
          </a:xfrm>
          <a:prstGeom prst="rect">
            <a:avLst/>
          </a:prstGeom>
        </p:spPr>
      </p:pic>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492060" y="2968660"/>
            <a:ext cx="528630" cy="640302"/>
          </a:xfrm>
          <a:prstGeom prst="rect">
            <a:avLst/>
          </a:prstGeom>
        </p:spPr>
      </p:pic>
      <p:sp useBgFill="1">
        <p:nvSpPr>
          <p:cNvPr id="8" name="Rectangle 7">
            <a:hlinkClick r:id="rId4"/>
          </p:cNvPr>
          <p:cNvSpPr/>
          <p:nvPr/>
        </p:nvSpPr>
        <p:spPr>
          <a:xfrm>
            <a:off x="5322951" y="3322935"/>
            <a:ext cx="3198479" cy="2577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00000"/>
              </a:lnSpc>
              <a:spcAft>
                <a:spcPts val="2000"/>
              </a:spcAft>
            </a:pPr>
            <a:r>
              <a:rPr lang="en-US" sz="1900" dirty="0" err="1">
                <a:solidFill>
                  <a:schemeClr val="tx1"/>
                </a:solidFill>
              </a:rPr>
              <a:t>CMKing@mednet.ucla.edu</a:t>
            </a:r>
            <a:r>
              <a:rPr lang="en-US" sz="1900" dirty="0">
                <a:solidFill>
                  <a:schemeClr val="tx1"/>
                </a:solidFill>
              </a:rPr>
              <a:t>.</a:t>
            </a:r>
            <a:endParaRPr lang="en-US" sz="1900" b="1" dirty="0">
              <a:solidFill>
                <a:schemeClr val="tx1"/>
              </a:solidFill>
            </a:endParaRPr>
          </a:p>
        </p:txBody>
      </p:sp>
    </p:spTree>
    <p:extLst>
      <p:ext uri="{BB962C8B-B14F-4D97-AF65-F5344CB8AC3E}">
        <p14:creationId xmlns:p14="http://schemas.microsoft.com/office/powerpoint/2010/main" val="27876952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5D6A1D68-CA34-4E7F-99D4-0766B53ADE06}" type="slidenum">
              <a:rPr lang="en-US" smtClean="0"/>
              <a:pPr/>
              <a:t>76</a:t>
            </a:fld>
            <a:endParaRPr lang="en-US" dirty="0"/>
          </a:p>
        </p:txBody>
      </p:sp>
      <p:sp>
        <p:nvSpPr>
          <p:cNvPr id="7" name="Title 3"/>
          <p:cNvSpPr>
            <a:spLocks noGrp="1"/>
          </p:cNvSpPr>
          <p:nvPr>
            <p:ph type="title"/>
          </p:nvPr>
        </p:nvSpPr>
        <p:spPr>
          <a:xfrm>
            <a:off x="457200" y="347472"/>
            <a:ext cx="6400800" cy="722571"/>
          </a:xfrm>
        </p:spPr>
        <p:txBody>
          <a:bodyPr/>
          <a:lstStyle/>
          <a:p>
            <a:r>
              <a:rPr lang="en-US" dirty="0"/>
              <a:t>The Health Care Encounter </a:t>
            </a:r>
          </a:p>
        </p:txBody>
      </p:sp>
      <p:sp>
        <p:nvSpPr>
          <p:cNvPr id="6" name="Content Placeholder 3"/>
          <p:cNvSpPr>
            <a:spLocks noGrp="1"/>
          </p:cNvSpPr>
          <p:nvPr>
            <p:ph sz="quarter" idx="4294967295"/>
          </p:nvPr>
        </p:nvSpPr>
        <p:spPr>
          <a:xfrm>
            <a:off x="452438" y="1554164"/>
            <a:ext cx="7816073" cy="469190"/>
          </a:xfrm>
          <a:prstGeom prst="rect">
            <a:avLst/>
          </a:prstGeom>
        </p:spPr>
        <p:txBody>
          <a:bodyPr/>
          <a:lstStyle/>
          <a:p>
            <a:pPr marL="0" indent="0">
              <a:buNone/>
            </a:pPr>
            <a:r>
              <a:rPr lang="en-US" sz="2200" b="1" dirty="0">
                <a:solidFill>
                  <a:srgbClr val="007E7A"/>
                </a:solidFill>
              </a:rPr>
              <a:t>There are many cultures at work in each health care visit:</a:t>
            </a:r>
          </a:p>
        </p:txBody>
      </p:sp>
      <p:sp>
        <p:nvSpPr>
          <p:cNvPr id="9" name="Slide Number Placeholder 4"/>
          <p:cNvSpPr txBox="1">
            <a:spLocks/>
          </p:cNvSpPr>
          <p:nvPr/>
        </p:nvSpPr>
        <p:spPr>
          <a:xfrm>
            <a:off x="7924801" y="6400800"/>
            <a:ext cx="916502" cy="238125"/>
          </a:xfrm>
          <a:prstGeom prst="rect">
            <a:avLst/>
          </a:prstGeom>
        </p:spPr>
        <p:txBody>
          <a:bodyPr lIns="0" tIns="0" rIns="0" bIns="0" anchor="b" anchorCtr="0"/>
          <a:lstStyle>
            <a:defPPr>
              <a:defRPr lang="en-US"/>
            </a:defPPr>
            <a:lvl1pPr marL="0" algn="r" defTabSz="914400" rtl="0" eaLnBrk="1" latinLnBrk="0" hangingPunct="1">
              <a:defRPr sz="1000" kern="1200">
                <a:solidFill>
                  <a:srgbClr val="6E6E6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6A1D68-CA34-4E7F-99D4-0766B53ADE06}" type="slidenum">
              <a:rPr lang="en-US" smtClean="0"/>
              <a:pPr/>
              <a:t>76</a:t>
            </a:fld>
            <a:endParaRPr lang="en-US" dirty="0"/>
          </a:p>
        </p:txBody>
      </p:sp>
      <p:sp>
        <p:nvSpPr>
          <p:cNvPr id="10" name="Oval 9"/>
          <p:cNvSpPr/>
          <p:nvPr/>
        </p:nvSpPr>
        <p:spPr>
          <a:xfrm>
            <a:off x="3793001" y="3646530"/>
            <a:ext cx="1441172" cy="1441172"/>
          </a:xfrm>
          <a:prstGeom prst="ellipse">
            <a:avLst/>
          </a:prstGeom>
          <a:solidFill>
            <a:srgbClr val="AAC83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tx1">
                    <a:lumMod val="95000"/>
                    <a:lumOff val="5000"/>
                  </a:schemeClr>
                </a:solidFill>
              </a:rPr>
              <a:t>Health Care Encounter</a:t>
            </a:r>
          </a:p>
        </p:txBody>
      </p:sp>
      <p:cxnSp>
        <p:nvCxnSpPr>
          <p:cNvPr id="11" name="Straight Arrow Connector 10"/>
          <p:cNvCxnSpPr/>
          <p:nvPr/>
        </p:nvCxnSpPr>
        <p:spPr>
          <a:xfrm>
            <a:off x="4513587" y="2995268"/>
            <a:ext cx="0" cy="775252"/>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143550" y="4298665"/>
            <a:ext cx="772566"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094636" y="4295775"/>
            <a:ext cx="792221"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475779" y="4854773"/>
            <a:ext cx="627597" cy="6219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4887459" y="4864502"/>
            <a:ext cx="692927" cy="621899"/>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3835668" y="2064184"/>
            <a:ext cx="1357091" cy="1063487"/>
          </a:xfrm>
          <a:prstGeom prst="roundRect">
            <a:avLst/>
          </a:prstGeom>
          <a:solidFill>
            <a:srgbClr val="AAC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95000"/>
                    <a:lumOff val="5000"/>
                  </a:schemeClr>
                </a:solidFill>
              </a:rPr>
              <a:t>Culture of </a:t>
            </a:r>
            <a:br>
              <a:rPr lang="en-US" sz="1400" dirty="0">
                <a:solidFill>
                  <a:schemeClr val="tx1">
                    <a:lumMod val="95000"/>
                    <a:lumOff val="5000"/>
                  </a:schemeClr>
                </a:solidFill>
              </a:rPr>
            </a:br>
            <a:r>
              <a:rPr lang="en-US" sz="1400" dirty="0">
                <a:solidFill>
                  <a:schemeClr val="tx1">
                    <a:lumMod val="95000"/>
                    <a:lumOff val="5000"/>
                  </a:schemeClr>
                </a:solidFill>
              </a:rPr>
              <a:t>Bio-Medicine</a:t>
            </a:r>
          </a:p>
        </p:txBody>
      </p:sp>
      <p:sp>
        <p:nvSpPr>
          <p:cNvPr id="17" name="Rounded Rectangle 16"/>
          <p:cNvSpPr/>
          <p:nvPr/>
        </p:nvSpPr>
        <p:spPr>
          <a:xfrm>
            <a:off x="2575605" y="5353771"/>
            <a:ext cx="1357091" cy="1063487"/>
          </a:xfrm>
          <a:prstGeom prst="roundRect">
            <a:avLst/>
          </a:prstGeom>
          <a:solidFill>
            <a:srgbClr val="AAC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95000"/>
                    <a:lumOff val="5000"/>
                  </a:schemeClr>
                </a:solidFill>
              </a:rPr>
              <a:t>Interpreter’s Culture</a:t>
            </a:r>
          </a:p>
        </p:txBody>
      </p:sp>
      <p:sp>
        <p:nvSpPr>
          <p:cNvPr id="18" name="Rounded Rectangle 17"/>
          <p:cNvSpPr/>
          <p:nvPr/>
        </p:nvSpPr>
        <p:spPr>
          <a:xfrm>
            <a:off x="5817076" y="3762102"/>
            <a:ext cx="1357091" cy="1063487"/>
          </a:xfrm>
          <a:prstGeom prst="roundRect">
            <a:avLst/>
          </a:prstGeom>
          <a:solidFill>
            <a:srgbClr val="AAC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95000"/>
                    <a:lumOff val="5000"/>
                  </a:schemeClr>
                </a:solidFill>
              </a:rPr>
              <a:t>Patient’s Culture</a:t>
            </a:r>
          </a:p>
        </p:txBody>
      </p:sp>
      <p:sp>
        <p:nvSpPr>
          <p:cNvPr id="19" name="Rounded Rectangle 18"/>
          <p:cNvSpPr/>
          <p:nvPr/>
        </p:nvSpPr>
        <p:spPr>
          <a:xfrm>
            <a:off x="1838844" y="3766922"/>
            <a:ext cx="1357091" cy="1063487"/>
          </a:xfrm>
          <a:prstGeom prst="roundRect">
            <a:avLst/>
          </a:prstGeom>
          <a:solidFill>
            <a:srgbClr val="AAC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95000"/>
                    <a:lumOff val="5000"/>
                  </a:schemeClr>
                </a:solidFill>
              </a:rPr>
              <a:t>Culture of </a:t>
            </a:r>
            <a:br>
              <a:rPr lang="en-US" sz="1400" dirty="0">
                <a:solidFill>
                  <a:schemeClr val="tx1">
                    <a:lumMod val="95000"/>
                    <a:lumOff val="5000"/>
                  </a:schemeClr>
                </a:solidFill>
              </a:rPr>
            </a:br>
            <a:r>
              <a:rPr lang="en-US" sz="1400" dirty="0">
                <a:solidFill>
                  <a:schemeClr val="tx1">
                    <a:lumMod val="95000"/>
                    <a:lumOff val="5000"/>
                  </a:schemeClr>
                </a:solidFill>
              </a:rPr>
              <a:t>Health Care Institution</a:t>
            </a:r>
          </a:p>
        </p:txBody>
      </p:sp>
      <p:sp>
        <p:nvSpPr>
          <p:cNvPr id="20" name="Rounded Rectangle 19"/>
          <p:cNvSpPr/>
          <p:nvPr/>
        </p:nvSpPr>
        <p:spPr>
          <a:xfrm>
            <a:off x="5041254" y="5353771"/>
            <a:ext cx="1357091" cy="1063487"/>
          </a:xfrm>
          <a:prstGeom prst="roundRect">
            <a:avLst/>
          </a:prstGeom>
          <a:solidFill>
            <a:srgbClr val="AAC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95000"/>
                    <a:lumOff val="5000"/>
                  </a:schemeClr>
                </a:solidFill>
              </a:rPr>
              <a:t>Provider’s Culture</a:t>
            </a:r>
          </a:p>
        </p:txBody>
      </p:sp>
    </p:spTree>
    <p:extLst>
      <p:ext uri="{BB962C8B-B14F-4D97-AF65-F5344CB8AC3E}">
        <p14:creationId xmlns:p14="http://schemas.microsoft.com/office/powerpoint/2010/main" val="10508973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5D6A1D68-CA34-4E7F-99D4-0766B53ADE06}" type="slidenum">
              <a:rPr lang="en-US" smtClean="0"/>
              <a:pPr/>
              <a:t>77</a:t>
            </a:fld>
            <a:endParaRPr lang="en-US" dirty="0"/>
          </a:p>
        </p:txBody>
      </p:sp>
      <p:sp>
        <p:nvSpPr>
          <p:cNvPr id="7" name="Title 3"/>
          <p:cNvSpPr>
            <a:spLocks noGrp="1"/>
          </p:cNvSpPr>
          <p:nvPr>
            <p:ph type="title"/>
          </p:nvPr>
        </p:nvSpPr>
        <p:spPr>
          <a:xfrm>
            <a:off x="457200" y="347472"/>
            <a:ext cx="6585626" cy="722571"/>
          </a:xfrm>
        </p:spPr>
        <p:txBody>
          <a:bodyPr/>
          <a:lstStyle/>
          <a:p>
            <a:r>
              <a:rPr lang="en-US" sz="3400" dirty="0"/>
              <a:t>Clinical Data on Homelessness*</a:t>
            </a:r>
          </a:p>
        </p:txBody>
      </p:sp>
      <p:sp>
        <p:nvSpPr>
          <p:cNvPr id="6" name="Content Placeholder 3"/>
          <p:cNvSpPr>
            <a:spLocks noGrp="1"/>
          </p:cNvSpPr>
          <p:nvPr>
            <p:ph sz="quarter" idx="4294967295"/>
          </p:nvPr>
        </p:nvSpPr>
        <p:spPr>
          <a:xfrm>
            <a:off x="452438" y="1203495"/>
            <a:ext cx="7932805" cy="1276585"/>
          </a:xfrm>
          <a:prstGeom prst="rect">
            <a:avLst/>
          </a:prstGeom>
        </p:spPr>
        <p:txBody>
          <a:bodyPr/>
          <a:lstStyle/>
          <a:p>
            <a:pPr marL="0" indent="0">
              <a:buNone/>
            </a:pPr>
            <a:r>
              <a:rPr lang="en-US" sz="2200" dirty="0"/>
              <a:t>It is estimated that 85% of people experiencing homelessness are experiencing at least one chronic illness. </a:t>
            </a:r>
          </a:p>
        </p:txBody>
      </p:sp>
      <p:sp>
        <p:nvSpPr>
          <p:cNvPr id="11" name="Rectangle 10"/>
          <p:cNvSpPr/>
          <p:nvPr/>
        </p:nvSpPr>
        <p:spPr>
          <a:xfrm>
            <a:off x="378543" y="6157262"/>
            <a:ext cx="8499987" cy="246221"/>
          </a:xfrm>
          <a:prstGeom prst="rect">
            <a:avLst/>
          </a:prstGeom>
        </p:spPr>
        <p:txBody>
          <a:bodyPr wrap="square">
            <a:spAutoFit/>
          </a:bodyPr>
          <a:lstStyle/>
          <a:p>
            <a:r>
              <a:rPr lang="en-US" sz="1000" dirty="0"/>
              <a:t>*Maness, David, American Family Physician, 2014, April 15; (8)634-640 </a:t>
            </a:r>
          </a:p>
        </p:txBody>
      </p:sp>
      <p:sp>
        <p:nvSpPr>
          <p:cNvPr id="15" name="Content Placeholder 3"/>
          <p:cNvSpPr>
            <a:spLocks noGrp="1"/>
          </p:cNvSpPr>
          <p:nvPr>
            <p:ph sz="quarter" idx="4294967295"/>
          </p:nvPr>
        </p:nvSpPr>
        <p:spPr>
          <a:xfrm>
            <a:off x="452438" y="1958638"/>
            <a:ext cx="7816073" cy="385593"/>
          </a:xfrm>
          <a:prstGeom prst="rect">
            <a:avLst/>
          </a:prstGeom>
        </p:spPr>
        <p:txBody>
          <a:bodyPr/>
          <a:lstStyle/>
          <a:p>
            <a:pPr marL="0" indent="0">
              <a:buNone/>
            </a:pPr>
            <a:r>
              <a:rPr lang="en-US" sz="2200" b="1" dirty="0">
                <a:solidFill>
                  <a:srgbClr val="007E7A"/>
                </a:solidFill>
              </a:rPr>
              <a:t>Who are the patients you are likely to see? </a:t>
            </a:r>
          </a:p>
        </p:txBody>
      </p:sp>
      <p:sp>
        <p:nvSpPr>
          <p:cNvPr id="16" name="Content Placeholder 1"/>
          <p:cNvSpPr>
            <a:spLocks noGrp="1"/>
          </p:cNvSpPr>
          <p:nvPr>
            <p:ph sz="half" idx="1"/>
          </p:nvPr>
        </p:nvSpPr>
        <p:spPr>
          <a:xfrm>
            <a:off x="447471" y="2486193"/>
            <a:ext cx="4029279" cy="3467135"/>
          </a:xfrm>
          <a:solidFill>
            <a:srgbClr val="AAC832">
              <a:alpha val="25000"/>
            </a:srgbClr>
          </a:solidFill>
        </p:spPr>
        <p:txBody>
          <a:bodyPr lIns="91440" tIns="91440" rIns="91440" bIns="91440"/>
          <a:lstStyle/>
          <a:p>
            <a:pPr marL="233363" lvl="0" indent="-233363">
              <a:lnSpc>
                <a:spcPct val="100000"/>
              </a:lnSpc>
              <a:spcBef>
                <a:spcPts val="800"/>
              </a:spcBef>
              <a:buSzPct val="100000"/>
              <a:buFont typeface="Arial" panose="020B0604020202020204" pitchFamily="34" charset="0"/>
              <a:buChar char="•"/>
            </a:pPr>
            <a:r>
              <a:rPr lang="en-US" sz="1900" dirty="0"/>
              <a:t>30–35% of the homeless patients will suffer from mental illness or substance abuse. Be prepared to refer them to mental health resources. </a:t>
            </a:r>
          </a:p>
          <a:p>
            <a:pPr marL="233363" lvl="0" indent="-233363">
              <a:lnSpc>
                <a:spcPct val="100000"/>
              </a:lnSpc>
              <a:spcBef>
                <a:spcPts val="800"/>
              </a:spcBef>
              <a:buSzPct val="100000"/>
              <a:buFont typeface="Arial" panose="020B0604020202020204" pitchFamily="34" charset="0"/>
              <a:buChar char="•"/>
            </a:pPr>
            <a:r>
              <a:rPr lang="en-US" sz="1900" dirty="0"/>
              <a:t>Dental problems. </a:t>
            </a:r>
          </a:p>
          <a:p>
            <a:pPr marL="233363" lvl="0" indent="-233363">
              <a:lnSpc>
                <a:spcPct val="100000"/>
              </a:lnSpc>
              <a:spcBef>
                <a:spcPts val="800"/>
              </a:spcBef>
              <a:buSzPct val="100000"/>
              <a:buFont typeface="Arial" panose="020B0604020202020204" pitchFamily="34" charset="0"/>
              <a:buChar char="•"/>
            </a:pPr>
            <a:r>
              <a:rPr lang="en-US" sz="1900" dirty="0"/>
              <a:t>Skin and foot problems, such as onychomycosis or tinea </a:t>
            </a:r>
            <a:r>
              <a:rPr lang="en-US" sz="1900" dirty="0" err="1"/>
              <a:t>pedis</a:t>
            </a:r>
            <a:r>
              <a:rPr lang="en-US" sz="1900" dirty="0"/>
              <a:t>. </a:t>
            </a:r>
          </a:p>
          <a:p>
            <a:pPr marL="233363" lvl="0" indent="-233363">
              <a:lnSpc>
                <a:spcPct val="100000"/>
              </a:lnSpc>
              <a:spcBef>
                <a:spcPts val="800"/>
              </a:spcBef>
              <a:buSzPct val="100000"/>
              <a:buFont typeface="Arial" panose="020B0604020202020204" pitchFamily="34" charset="0"/>
              <a:buChar char="•"/>
            </a:pPr>
            <a:r>
              <a:rPr lang="en-US" sz="1900" dirty="0"/>
              <a:t>Musculoskeletal and chronic pain.</a:t>
            </a:r>
          </a:p>
        </p:txBody>
      </p:sp>
      <p:sp>
        <p:nvSpPr>
          <p:cNvPr id="17" name="Content Placeholder 2"/>
          <p:cNvSpPr>
            <a:spLocks noGrp="1"/>
          </p:cNvSpPr>
          <p:nvPr>
            <p:ph sz="half" idx="2"/>
          </p:nvPr>
        </p:nvSpPr>
        <p:spPr>
          <a:xfrm>
            <a:off x="4803521" y="2490281"/>
            <a:ext cx="4032504" cy="3467607"/>
          </a:xfrm>
          <a:solidFill>
            <a:srgbClr val="AAC832">
              <a:alpha val="25000"/>
            </a:srgbClr>
          </a:solidFill>
        </p:spPr>
        <p:txBody>
          <a:bodyPr lIns="91440" tIns="91440" rIns="91440" bIns="91440"/>
          <a:lstStyle/>
          <a:p>
            <a:pPr marL="233363" lvl="0" indent="-233363">
              <a:lnSpc>
                <a:spcPct val="100000"/>
              </a:lnSpc>
              <a:spcBef>
                <a:spcPts val="800"/>
              </a:spcBef>
              <a:buClr>
                <a:srgbClr val="007E7A"/>
              </a:buClr>
              <a:buFont typeface="Arial" panose="020B0604020202020204" pitchFamily="34" charset="0"/>
              <a:buChar char="•"/>
            </a:pPr>
            <a:r>
              <a:rPr lang="en-US" sz="1900" dirty="0"/>
              <a:t>Infectious diseases, such as pneumonia, HIV/AIDS or tuberculosis.</a:t>
            </a:r>
          </a:p>
          <a:p>
            <a:pPr marL="233363" lvl="0" indent="-233363">
              <a:lnSpc>
                <a:spcPct val="100000"/>
              </a:lnSpc>
              <a:spcBef>
                <a:spcPts val="800"/>
              </a:spcBef>
              <a:buClr>
                <a:srgbClr val="007E7A"/>
              </a:buClr>
              <a:buFont typeface="Arial" panose="020B0604020202020204" pitchFamily="34" charset="0"/>
              <a:buChar char="•"/>
            </a:pPr>
            <a:r>
              <a:rPr lang="en-US" sz="1900" dirty="0"/>
              <a:t>Sexual and reproductive care (specifically young women).</a:t>
            </a:r>
          </a:p>
          <a:p>
            <a:pPr marL="233363" lvl="0" indent="-233363">
              <a:lnSpc>
                <a:spcPct val="100000"/>
              </a:lnSpc>
              <a:spcBef>
                <a:spcPts val="800"/>
              </a:spcBef>
              <a:buClr>
                <a:srgbClr val="007E7A"/>
              </a:buClr>
              <a:buFont typeface="Arial" panose="020B0604020202020204" pitchFamily="34" charset="0"/>
              <a:buChar char="•"/>
            </a:pPr>
            <a:r>
              <a:rPr lang="en-US" sz="1900" dirty="0"/>
              <a:t>Respiratory illnesses.</a:t>
            </a:r>
          </a:p>
          <a:p>
            <a:pPr marL="233363" lvl="0" indent="-233363">
              <a:lnSpc>
                <a:spcPct val="100000"/>
              </a:lnSpc>
              <a:spcBef>
                <a:spcPts val="800"/>
              </a:spcBef>
              <a:buClr>
                <a:srgbClr val="007E7A"/>
              </a:buClr>
              <a:buFont typeface="Arial" panose="020B0604020202020204" pitchFamily="34" charset="0"/>
              <a:buChar char="•"/>
            </a:pPr>
            <a:r>
              <a:rPr lang="en-US" sz="1900" dirty="0"/>
              <a:t>Nutrition and hunger.</a:t>
            </a:r>
          </a:p>
          <a:p>
            <a:pPr marL="233363" lvl="0" indent="-233363">
              <a:lnSpc>
                <a:spcPct val="100000"/>
              </a:lnSpc>
              <a:spcBef>
                <a:spcPts val="800"/>
              </a:spcBef>
              <a:buClr>
                <a:srgbClr val="007E7A"/>
              </a:buClr>
              <a:buFont typeface="Arial" panose="020B0604020202020204" pitchFamily="34" charset="0"/>
              <a:buChar char="•"/>
            </a:pPr>
            <a:r>
              <a:rPr lang="en-US" sz="1900" dirty="0"/>
              <a:t>Opioid addiction. </a:t>
            </a:r>
          </a:p>
        </p:txBody>
      </p:sp>
      <p:cxnSp>
        <p:nvCxnSpPr>
          <p:cNvPr id="18" name="Straight Connector 17">
            <a:extLst>
              <a:ext uri="{FF2B5EF4-FFF2-40B4-BE49-F238E27FC236}">
                <a16:creationId xmlns:a16="http://schemas.microsoft.com/office/drawing/2014/main" id="{3868A26C-01CF-FC4B-8349-8459505074CF}"/>
              </a:ext>
            </a:extLst>
          </p:cNvPr>
          <p:cNvCxnSpPr>
            <a:cxnSpLocks/>
          </p:cNvCxnSpPr>
          <p:nvPr/>
        </p:nvCxnSpPr>
        <p:spPr bwMode="auto">
          <a:xfrm flipH="1">
            <a:off x="4628536" y="2529193"/>
            <a:ext cx="6894" cy="3428695"/>
          </a:xfrm>
          <a:prstGeom prst="line">
            <a:avLst/>
          </a:prstGeom>
          <a:solidFill>
            <a:schemeClr val="accent1"/>
          </a:solidFill>
          <a:ln w="50800" cap="rnd" cmpd="sng" algn="ctr">
            <a:solidFill>
              <a:schemeClr val="accent2"/>
            </a:solidFill>
            <a:prstDash val="sysDot"/>
            <a:round/>
            <a:headEnd type="none" w="med" len="med"/>
            <a:tailEnd type="none" w="med" len="med"/>
          </a:ln>
          <a:effectLst/>
        </p:spPr>
      </p:cxnSp>
    </p:spTree>
    <p:extLst>
      <p:ext uri="{BB962C8B-B14F-4D97-AF65-F5344CB8AC3E}">
        <p14:creationId xmlns:p14="http://schemas.microsoft.com/office/powerpoint/2010/main" val="7063558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47472"/>
            <a:ext cx="6867728" cy="1005840"/>
          </a:xfrm>
        </p:spPr>
        <p:txBody>
          <a:bodyPr/>
          <a:lstStyle/>
          <a:p>
            <a:r>
              <a:rPr lang="en-US" sz="3400" dirty="0"/>
              <a:t>Homelessness: </a:t>
            </a:r>
            <a:br>
              <a:rPr lang="en-US" sz="3400" dirty="0"/>
            </a:br>
            <a:r>
              <a:rPr lang="en-US" sz="3200" dirty="0"/>
              <a:t>Some possible signs </a:t>
            </a:r>
            <a:r>
              <a:rPr lang="en-US" sz="3400" dirty="0"/>
              <a:t>to help identify</a:t>
            </a:r>
          </a:p>
        </p:txBody>
      </p:sp>
      <p:sp>
        <p:nvSpPr>
          <p:cNvPr id="4" name="Content Placeholder 3"/>
          <p:cNvSpPr>
            <a:spLocks noGrp="1"/>
          </p:cNvSpPr>
          <p:nvPr>
            <p:ph sz="quarter" idx="12"/>
          </p:nvPr>
        </p:nvSpPr>
        <p:spPr>
          <a:xfrm>
            <a:off x="457200" y="1477599"/>
            <a:ext cx="8423275" cy="600075"/>
          </a:xfrm>
        </p:spPr>
        <p:txBody>
          <a:bodyPr/>
          <a:lstStyle/>
          <a:p>
            <a:pPr>
              <a:lnSpc>
                <a:spcPts val="2400"/>
              </a:lnSpc>
              <a:buClr>
                <a:srgbClr val="007E7A"/>
              </a:buClr>
            </a:pPr>
            <a:r>
              <a:rPr lang="en-US" sz="1900" b="1" dirty="0">
                <a:solidFill>
                  <a:srgbClr val="007E7A"/>
                </a:solidFill>
              </a:rPr>
              <a:t>There is no clear-cut way. </a:t>
            </a:r>
            <a:r>
              <a:rPr lang="en-US" sz="1900" dirty="0"/>
              <a:t>Patients may be experiencing different levels of homelessness and still appear very well groomed. But some other signals to observe are:</a:t>
            </a:r>
          </a:p>
          <a:p>
            <a:pPr>
              <a:lnSpc>
                <a:spcPts val="2400"/>
              </a:lnSpc>
              <a:buClr>
                <a:srgbClr val="007E7A"/>
              </a:buClr>
            </a:pPr>
            <a:r>
              <a:rPr lang="en-US" sz="1900" b="1" dirty="0">
                <a:solidFill>
                  <a:srgbClr val="007E7A"/>
                </a:solidFill>
              </a:rPr>
              <a:t> </a:t>
            </a:r>
          </a:p>
        </p:txBody>
      </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648860" y="3521525"/>
            <a:ext cx="1005840" cy="693635"/>
          </a:xfrm>
          <a:prstGeom prst="rect">
            <a:avLst/>
          </a:prstGeom>
        </p:spPr>
      </p:pic>
      <p:sp>
        <p:nvSpPr>
          <p:cNvPr id="12" name="Rectangle 11"/>
          <p:cNvSpPr/>
          <p:nvPr/>
        </p:nvSpPr>
        <p:spPr>
          <a:xfrm>
            <a:off x="5357732" y="4647422"/>
            <a:ext cx="2753204" cy="1169551"/>
          </a:xfrm>
          <a:prstGeom prst="rect">
            <a:avLst/>
          </a:prstGeom>
        </p:spPr>
        <p:txBody>
          <a:bodyPr wrap="square" lIns="0" tIns="0" rIns="0" bIns="0">
            <a:spAutoFit/>
          </a:bodyPr>
          <a:lstStyle/>
          <a:p>
            <a:pPr lvl="0"/>
            <a:r>
              <a:rPr lang="en-US" sz="1900" b="1" dirty="0"/>
              <a:t>Extreme anger or embarrassment when asked about current address.</a:t>
            </a:r>
          </a:p>
        </p:txBody>
      </p:sp>
      <p:sp>
        <p:nvSpPr>
          <p:cNvPr id="13" name="Rectangle 12"/>
          <p:cNvSpPr/>
          <p:nvPr/>
        </p:nvSpPr>
        <p:spPr>
          <a:xfrm>
            <a:off x="1854794" y="2660360"/>
            <a:ext cx="1785937" cy="553998"/>
          </a:xfrm>
          <a:prstGeom prst="rect">
            <a:avLst/>
          </a:prstGeom>
        </p:spPr>
        <p:txBody>
          <a:bodyPr wrap="square" lIns="0" tIns="0" rIns="0" bIns="0">
            <a:spAutoFit/>
          </a:bodyPr>
          <a:lstStyle/>
          <a:p>
            <a:pPr lvl="0"/>
            <a:r>
              <a:rPr lang="en-US" b="1" dirty="0"/>
              <a:t>Wearing layers </a:t>
            </a:r>
            <a:br>
              <a:rPr lang="en-US" b="1" dirty="0"/>
            </a:br>
            <a:r>
              <a:rPr lang="en-US" b="1" dirty="0"/>
              <a:t>of clothing.</a:t>
            </a:r>
          </a:p>
        </p:txBody>
      </p:sp>
      <p:sp>
        <p:nvSpPr>
          <p:cNvPr id="14" name="Rectangle 13"/>
          <p:cNvSpPr/>
          <p:nvPr/>
        </p:nvSpPr>
        <p:spPr>
          <a:xfrm>
            <a:off x="1854794" y="3777625"/>
            <a:ext cx="1946275" cy="292388"/>
          </a:xfrm>
          <a:prstGeom prst="rect">
            <a:avLst/>
          </a:prstGeom>
        </p:spPr>
        <p:txBody>
          <a:bodyPr wrap="square" lIns="0" tIns="0" rIns="0" bIns="0">
            <a:spAutoFit/>
          </a:bodyPr>
          <a:lstStyle/>
          <a:p>
            <a:pPr lvl="0"/>
            <a:r>
              <a:rPr lang="en-US" sz="1900" b="1" dirty="0"/>
              <a:t>Poor hygiene.</a:t>
            </a:r>
          </a:p>
        </p:txBody>
      </p:sp>
      <p:sp>
        <p:nvSpPr>
          <p:cNvPr id="15" name="Rectangle 14"/>
          <p:cNvSpPr/>
          <p:nvPr/>
        </p:nvSpPr>
        <p:spPr>
          <a:xfrm>
            <a:off x="1842453" y="4663278"/>
            <a:ext cx="2058338" cy="584775"/>
          </a:xfrm>
          <a:prstGeom prst="rect">
            <a:avLst/>
          </a:prstGeom>
        </p:spPr>
        <p:txBody>
          <a:bodyPr wrap="square" lIns="0" tIns="0" rIns="0" bIns="0">
            <a:spAutoFit/>
          </a:bodyPr>
          <a:lstStyle/>
          <a:p>
            <a:pPr lvl="0"/>
            <a:r>
              <a:rPr lang="en-US" sz="1900" b="1" dirty="0"/>
              <a:t>Sleeping in public areas.</a:t>
            </a:r>
          </a:p>
        </p:txBody>
      </p:sp>
      <p:sp>
        <p:nvSpPr>
          <p:cNvPr id="16" name="Rectangle 15"/>
          <p:cNvSpPr/>
          <p:nvPr/>
        </p:nvSpPr>
        <p:spPr>
          <a:xfrm>
            <a:off x="1854794" y="5849700"/>
            <a:ext cx="1478756" cy="292388"/>
          </a:xfrm>
          <a:prstGeom prst="rect">
            <a:avLst/>
          </a:prstGeom>
        </p:spPr>
        <p:txBody>
          <a:bodyPr wrap="square" lIns="0" tIns="0" rIns="0" bIns="0">
            <a:spAutoFit/>
          </a:bodyPr>
          <a:lstStyle/>
          <a:p>
            <a:pPr lvl="0"/>
            <a:r>
              <a:rPr lang="en-US" sz="1900" b="1" dirty="0"/>
              <a:t>Worn shoes.</a:t>
            </a:r>
          </a:p>
        </p:txBody>
      </p:sp>
      <p:sp>
        <p:nvSpPr>
          <p:cNvPr id="17" name="Rectangle 16"/>
          <p:cNvSpPr/>
          <p:nvPr/>
        </p:nvSpPr>
        <p:spPr>
          <a:xfrm>
            <a:off x="5357732" y="2612988"/>
            <a:ext cx="2215324" cy="584775"/>
          </a:xfrm>
          <a:prstGeom prst="rect">
            <a:avLst/>
          </a:prstGeom>
        </p:spPr>
        <p:txBody>
          <a:bodyPr wrap="square" lIns="0" tIns="0" rIns="0" bIns="0">
            <a:spAutoFit/>
          </a:bodyPr>
          <a:lstStyle/>
          <a:p>
            <a:pPr lvl="0"/>
            <a:r>
              <a:rPr lang="en-US" sz="1900" b="1" dirty="0"/>
              <a:t>Unmet medical and dental needs.</a:t>
            </a:r>
          </a:p>
        </p:txBody>
      </p:sp>
      <p:sp>
        <p:nvSpPr>
          <p:cNvPr id="18" name="Rectangle 17"/>
          <p:cNvSpPr/>
          <p:nvPr/>
        </p:nvSpPr>
        <p:spPr>
          <a:xfrm>
            <a:off x="5357732" y="3777625"/>
            <a:ext cx="2095500" cy="292388"/>
          </a:xfrm>
          <a:prstGeom prst="rect">
            <a:avLst/>
          </a:prstGeom>
        </p:spPr>
        <p:txBody>
          <a:bodyPr wrap="square" lIns="0" tIns="0" rIns="0" bIns="0">
            <a:spAutoFit/>
          </a:bodyPr>
          <a:lstStyle/>
          <a:p>
            <a:pPr lvl="0"/>
            <a:r>
              <a:rPr lang="en-US" sz="1900" b="1" dirty="0"/>
              <a:t>Extreme shyness.</a:t>
            </a:r>
          </a:p>
        </p:txBody>
      </p:sp>
      <p:pic>
        <p:nvPicPr>
          <p:cNvPr id="19" name="Picture 18"/>
          <p:cNvPicPr/>
          <p:nvPr/>
        </p:nvPicPr>
        <p:blipFill>
          <a:blip r:embed="rId3" cstate="print">
            <a:extLst>
              <a:ext uri="{28A0092B-C50C-407E-A947-70E740481C1C}">
                <a14:useLocalDpi xmlns:a14="http://schemas.microsoft.com/office/drawing/2010/main" val="0"/>
              </a:ext>
            </a:extLst>
          </a:blip>
          <a:stretch>
            <a:fillRect/>
          </a:stretch>
        </p:blipFill>
        <p:spPr>
          <a:xfrm>
            <a:off x="676275" y="2526486"/>
            <a:ext cx="1005840" cy="693635"/>
          </a:xfrm>
          <a:prstGeom prst="rect">
            <a:avLst/>
          </a:prstGeom>
        </p:spPr>
      </p:pic>
      <p:pic>
        <p:nvPicPr>
          <p:cNvPr id="20" name="Picture 19"/>
          <p:cNvPicPr/>
          <p:nvPr/>
        </p:nvPicPr>
        <p:blipFill>
          <a:blip r:embed="rId4">
            <a:extLst>
              <a:ext uri="{28A0092B-C50C-407E-A947-70E740481C1C}">
                <a14:useLocalDpi xmlns:a14="http://schemas.microsoft.com/office/drawing/2010/main" val="0"/>
              </a:ext>
            </a:extLst>
          </a:blip>
          <a:stretch>
            <a:fillRect/>
          </a:stretch>
        </p:blipFill>
        <p:spPr>
          <a:xfrm>
            <a:off x="744003" y="4629333"/>
            <a:ext cx="815554" cy="580460"/>
          </a:xfrm>
          <a:prstGeom prst="rect">
            <a:avLst/>
          </a:prstGeom>
        </p:spPr>
      </p:pic>
      <p:pic>
        <p:nvPicPr>
          <p:cNvPr id="21" name="Picture 20"/>
          <p:cNvPicPr/>
          <p:nvPr/>
        </p:nvPicPr>
        <p:blipFill>
          <a:blip r:embed="rId5">
            <a:extLst>
              <a:ext uri="{28A0092B-C50C-407E-A947-70E740481C1C}">
                <a14:useLocalDpi xmlns:a14="http://schemas.microsoft.com/office/drawing/2010/main" val="0"/>
              </a:ext>
            </a:extLst>
          </a:blip>
          <a:stretch>
            <a:fillRect/>
          </a:stretch>
        </p:blipFill>
        <p:spPr>
          <a:xfrm>
            <a:off x="750381" y="5700237"/>
            <a:ext cx="860663" cy="441851"/>
          </a:xfrm>
          <a:prstGeom prst="rect">
            <a:avLst/>
          </a:prstGeom>
        </p:spPr>
      </p:pic>
      <p:pic>
        <p:nvPicPr>
          <p:cNvPr id="22" name="Picture 21"/>
          <p:cNvPicPr/>
          <p:nvPr/>
        </p:nvPicPr>
        <p:blipFill>
          <a:blip r:embed="rId6">
            <a:extLst>
              <a:ext uri="{28A0092B-C50C-407E-A947-70E740481C1C}">
                <a14:useLocalDpi xmlns:a14="http://schemas.microsoft.com/office/drawing/2010/main" val="0"/>
              </a:ext>
            </a:extLst>
          </a:blip>
          <a:stretch>
            <a:fillRect/>
          </a:stretch>
        </p:blipFill>
        <p:spPr>
          <a:xfrm>
            <a:off x="4495524" y="2526486"/>
            <a:ext cx="578407" cy="693636"/>
          </a:xfrm>
          <a:prstGeom prst="rect">
            <a:avLst/>
          </a:prstGeom>
        </p:spPr>
      </p:pic>
      <p:pic>
        <p:nvPicPr>
          <p:cNvPr id="23" name="Picture 22"/>
          <p:cNvPicPr/>
          <p:nvPr/>
        </p:nvPicPr>
        <p:blipFill>
          <a:blip r:embed="rId7">
            <a:extLst>
              <a:ext uri="{28A0092B-C50C-407E-A947-70E740481C1C}">
                <a14:useLocalDpi xmlns:a14="http://schemas.microsoft.com/office/drawing/2010/main" val="0"/>
              </a:ext>
            </a:extLst>
          </a:blip>
          <a:stretch>
            <a:fillRect/>
          </a:stretch>
        </p:blipFill>
        <p:spPr>
          <a:xfrm>
            <a:off x="4312722" y="4843693"/>
            <a:ext cx="919203" cy="732199"/>
          </a:xfrm>
          <a:prstGeom prst="rect">
            <a:avLst/>
          </a:prstGeom>
        </p:spPr>
      </p:pic>
      <p:pic>
        <p:nvPicPr>
          <p:cNvPr id="24" name="Picture 23"/>
          <p:cNvPicPr/>
          <p:nvPr/>
        </p:nvPicPr>
        <p:blipFill>
          <a:blip r:embed="rId8">
            <a:extLst>
              <a:ext uri="{28A0092B-C50C-407E-A947-70E740481C1C}">
                <a14:useLocalDpi xmlns:a14="http://schemas.microsoft.com/office/drawing/2010/main" val="0"/>
              </a:ext>
            </a:extLst>
          </a:blip>
          <a:stretch>
            <a:fillRect/>
          </a:stretch>
        </p:blipFill>
        <p:spPr>
          <a:xfrm>
            <a:off x="4567996" y="3449338"/>
            <a:ext cx="505936" cy="838008"/>
          </a:xfrm>
          <a:prstGeom prst="rect">
            <a:avLst/>
          </a:prstGeom>
        </p:spPr>
      </p:pic>
      <p:cxnSp>
        <p:nvCxnSpPr>
          <p:cNvPr id="34" name="Straight Connector 33">
            <a:extLst>
              <a:ext uri="{FF2B5EF4-FFF2-40B4-BE49-F238E27FC236}">
                <a16:creationId xmlns:a16="http://schemas.microsoft.com/office/drawing/2014/main" id="{3868A26C-01CF-FC4B-8349-8459505074CF}"/>
              </a:ext>
            </a:extLst>
          </p:cNvPr>
          <p:cNvCxnSpPr>
            <a:cxnSpLocks/>
          </p:cNvCxnSpPr>
          <p:nvPr/>
        </p:nvCxnSpPr>
        <p:spPr bwMode="auto">
          <a:xfrm>
            <a:off x="-887245" y="2034587"/>
            <a:ext cx="0" cy="4191115"/>
          </a:xfrm>
          <a:prstGeom prst="line">
            <a:avLst/>
          </a:prstGeom>
          <a:solidFill>
            <a:schemeClr val="accent1"/>
          </a:solidFill>
          <a:ln w="50800" cap="rnd" cmpd="sng" algn="ctr">
            <a:solidFill>
              <a:schemeClr val="accent2"/>
            </a:solidFill>
            <a:prstDash val="sysDot"/>
            <a:round/>
            <a:headEnd type="none" w="med" len="med"/>
            <a:tailEnd type="none" w="med" len="med"/>
          </a:ln>
          <a:effectLst/>
        </p:spPr>
      </p:cxnSp>
      <p:sp>
        <p:nvSpPr>
          <p:cNvPr id="38" name="Slide Number Placeholder 4"/>
          <p:cNvSpPr>
            <a:spLocks noGrp="1"/>
          </p:cNvSpPr>
          <p:nvPr>
            <p:ph type="sldNum" sz="quarter" idx="4"/>
          </p:nvPr>
        </p:nvSpPr>
        <p:spPr>
          <a:xfrm>
            <a:off x="7924801" y="6400800"/>
            <a:ext cx="916502" cy="238125"/>
          </a:xfrm>
        </p:spPr>
        <p:txBody>
          <a:bodyPr/>
          <a:lstStyle/>
          <a:p>
            <a:fld id="{5D6A1D68-CA34-4E7F-99D4-0766B53ADE06}" type="slidenum">
              <a:rPr lang="en-US" smtClean="0"/>
              <a:pPr/>
              <a:t>78</a:t>
            </a:fld>
            <a:endParaRPr lang="en-US" dirty="0"/>
          </a:p>
        </p:txBody>
      </p:sp>
    </p:spTree>
    <p:extLst>
      <p:ext uri="{BB962C8B-B14F-4D97-AF65-F5344CB8AC3E}">
        <p14:creationId xmlns:p14="http://schemas.microsoft.com/office/powerpoint/2010/main" val="28984059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5D6A1D68-CA34-4E7F-99D4-0766B53ADE06}" type="slidenum">
              <a:rPr lang="en-US" smtClean="0"/>
              <a:pPr/>
              <a:t>79</a:t>
            </a:fld>
            <a:endParaRPr lang="en-US" dirty="0"/>
          </a:p>
        </p:txBody>
      </p:sp>
      <p:sp>
        <p:nvSpPr>
          <p:cNvPr id="7" name="Title 3"/>
          <p:cNvSpPr>
            <a:spLocks noGrp="1"/>
          </p:cNvSpPr>
          <p:nvPr>
            <p:ph type="title"/>
          </p:nvPr>
        </p:nvSpPr>
        <p:spPr>
          <a:xfrm>
            <a:off x="457200" y="347472"/>
            <a:ext cx="6585626" cy="722571"/>
          </a:xfrm>
        </p:spPr>
        <p:txBody>
          <a:bodyPr/>
          <a:lstStyle/>
          <a:p>
            <a:r>
              <a:rPr lang="en-US" dirty="0"/>
              <a:t>Best Clinical Practices</a:t>
            </a:r>
          </a:p>
        </p:txBody>
      </p:sp>
      <p:sp>
        <p:nvSpPr>
          <p:cNvPr id="9" name="Content Placeholder 1"/>
          <p:cNvSpPr>
            <a:spLocks noGrp="1"/>
          </p:cNvSpPr>
          <p:nvPr>
            <p:ph sz="half" idx="1"/>
          </p:nvPr>
        </p:nvSpPr>
        <p:spPr>
          <a:xfrm>
            <a:off x="1119188" y="1665288"/>
            <a:ext cx="3083162" cy="4368864"/>
          </a:xfrm>
        </p:spPr>
        <p:txBody>
          <a:bodyPr/>
          <a:lstStyle/>
          <a:p>
            <a:pPr lvl="0">
              <a:lnSpc>
                <a:spcPct val="100000"/>
              </a:lnSpc>
              <a:spcBef>
                <a:spcPts val="800"/>
              </a:spcBef>
              <a:spcAft>
                <a:spcPts val="2000"/>
              </a:spcAft>
            </a:pPr>
            <a:r>
              <a:rPr lang="en-US" sz="1900" dirty="0"/>
              <a:t>Outreach to people where they are, including the streets, or contact local homeless agency to provide assistance.</a:t>
            </a:r>
          </a:p>
          <a:p>
            <a:pPr lvl="0">
              <a:lnSpc>
                <a:spcPct val="100000"/>
              </a:lnSpc>
              <a:spcBef>
                <a:spcPts val="800"/>
              </a:spcBef>
              <a:spcAft>
                <a:spcPts val="2000"/>
              </a:spcAft>
            </a:pPr>
            <a:r>
              <a:rPr lang="en-US" sz="1900" dirty="0"/>
              <a:t>General medical assessment and treatment for chronic and acute illnesses.</a:t>
            </a:r>
          </a:p>
          <a:p>
            <a:pPr lvl="0">
              <a:lnSpc>
                <a:spcPct val="100000"/>
              </a:lnSpc>
              <a:spcBef>
                <a:spcPts val="800"/>
              </a:spcBef>
              <a:spcAft>
                <a:spcPts val="2000"/>
              </a:spcAft>
            </a:pPr>
            <a:r>
              <a:rPr lang="en-US" sz="1900" dirty="0"/>
              <a:t>Specific screening, treatment and follow-up for health problems such as high blood pressure.</a:t>
            </a:r>
          </a:p>
        </p:txBody>
      </p:sp>
      <p:sp>
        <p:nvSpPr>
          <p:cNvPr id="10" name="Content Placeholder 2"/>
          <p:cNvSpPr>
            <a:spLocks noGrp="1"/>
          </p:cNvSpPr>
          <p:nvPr>
            <p:ph sz="half" idx="2"/>
          </p:nvPr>
        </p:nvSpPr>
        <p:spPr>
          <a:xfrm>
            <a:off x="5296675" y="1665288"/>
            <a:ext cx="3069791" cy="4132397"/>
          </a:xfrm>
        </p:spPr>
        <p:txBody>
          <a:bodyPr/>
          <a:lstStyle/>
          <a:p>
            <a:pPr lvl="0">
              <a:lnSpc>
                <a:spcPct val="100000"/>
              </a:lnSpc>
              <a:spcBef>
                <a:spcPts val="800"/>
              </a:spcBef>
              <a:buClr>
                <a:srgbClr val="007E7A"/>
              </a:buClr>
            </a:pPr>
            <a:r>
              <a:rPr lang="en-US" sz="1900" dirty="0"/>
              <a:t>Pediatric services </a:t>
            </a:r>
            <a:br>
              <a:rPr lang="en-US" sz="1900" dirty="0"/>
            </a:br>
            <a:r>
              <a:rPr lang="en-US" sz="1900" dirty="0"/>
              <a:t>(including well-baby </a:t>
            </a:r>
            <a:br>
              <a:rPr lang="en-US" sz="1900" dirty="0"/>
            </a:br>
            <a:r>
              <a:rPr lang="en-US" sz="1900" dirty="0"/>
              <a:t>clinics, immunizations and screenings for lead poisoning) and diagnostic and psychosocial intervention programs for both preschool and school-age children to address emotional disability and developmental delays.</a:t>
            </a:r>
          </a:p>
        </p:txBody>
      </p:sp>
      <p:pic>
        <p:nvPicPr>
          <p:cNvPr id="16" name="Picture 15"/>
          <p:cNvPicPr/>
          <p:nvPr/>
        </p:nvPicPr>
        <p:blipFill>
          <a:blip r:embed="rId2">
            <a:extLst>
              <a:ext uri="{28A0092B-C50C-407E-A947-70E740481C1C}">
                <a14:useLocalDpi xmlns:a14="http://schemas.microsoft.com/office/drawing/2010/main" val="0"/>
              </a:ext>
            </a:extLst>
          </a:blip>
          <a:stretch>
            <a:fillRect/>
          </a:stretch>
        </p:blipFill>
        <p:spPr>
          <a:xfrm>
            <a:off x="7521229" y="1602868"/>
            <a:ext cx="697021" cy="644133"/>
          </a:xfrm>
          <a:prstGeom prst="rect">
            <a:avLst/>
          </a:prstGeom>
        </p:spPr>
      </p:pic>
      <p:sp>
        <p:nvSpPr>
          <p:cNvPr id="15" name="Oval 14"/>
          <p:cNvSpPr/>
          <p:nvPr/>
        </p:nvSpPr>
        <p:spPr>
          <a:xfrm>
            <a:off x="452438" y="1622107"/>
            <a:ext cx="405328" cy="40532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1</a:t>
            </a:r>
          </a:p>
        </p:txBody>
      </p:sp>
      <p:sp>
        <p:nvSpPr>
          <p:cNvPr id="18" name="Oval 17"/>
          <p:cNvSpPr/>
          <p:nvPr/>
        </p:nvSpPr>
        <p:spPr>
          <a:xfrm>
            <a:off x="4628536" y="1622107"/>
            <a:ext cx="405328" cy="40532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4</a:t>
            </a:r>
          </a:p>
        </p:txBody>
      </p:sp>
      <p:sp>
        <p:nvSpPr>
          <p:cNvPr id="20" name="Oval 19"/>
          <p:cNvSpPr/>
          <p:nvPr/>
        </p:nvSpPr>
        <p:spPr>
          <a:xfrm>
            <a:off x="452438" y="3447608"/>
            <a:ext cx="405328" cy="40532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2</a:t>
            </a:r>
          </a:p>
        </p:txBody>
      </p:sp>
      <p:sp>
        <p:nvSpPr>
          <p:cNvPr id="21" name="Oval 20"/>
          <p:cNvSpPr/>
          <p:nvPr/>
        </p:nvSpPr>
        <p:spPr>
          <a:xfrm>
            <a:off x="454170" y="4945725"/>
            <a:ext cx="405328" cy="40532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3</a:t>
            </a:r>
          </a:p>
        </p:txBody>
      </p:sp>
    </p:spTree>
    <p:extLst>
      <p:ext uri="{BB962C8B-B14F-4D97-AF65-F5344CB8AC3E}">
        <p14:creationId xmlns:p14="http://schemas.microsoft.com/office/powerpoint/2010/main" val="2417378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F60C3E-85FF-2B4B-84CA-D34E084CD594}"/>
              </a:ext>
            </a:extLst>
          </p:cNvPr>
          <p:cNvSpPr>
            <a:spLocks noGrp="1"/>
          </p:cNvSpPr>
          <p:nvPr>
            <p:ph type="title"/>
          </p:nvPr>
        </p:nvSpPr>
        <p:spPr>
          <a:xfrm>
            <a:off x="457200" y="347472"/>
            <a:ext cx="6400800" cy="1005840"/>
          </a:xfrm>
        </p:spPr>
        <p:txBody>
          <a:bodyPr/>
          <a:lstStyle/>
          <a:p>
            <a:r>
              <a:rPr lang="en-US" sz="3400" dirty="0"/>
              <a:t>Could This Be </a:t>
            </a:r>
            <a:r>
              <a:rPr lang="en-US" sz="3400" b="1" dirty="0"/>
              <a:t>Me</a:t>
            </a:r>
            <a:r>
              <a:rPr lang="en-US" sz="3400" dirty="0"/>
              <a:t>?</a:t>
            </a:r>
          </a:p>
        </p:txBody>
      </p:sp>
      <p:sp>
        <p:nvSpPr>
          <p:cNvPr id="11" name="Content Placeholder 10"/>
          <p:cNvSpPr>
            <a:spLocks noGrp="1"/>
          </p:cNvSpPr>
          <p:nvPr>
            <p:ph sz="quarter" idx="12"/>
          </p:nvPr>
        </p:nvSpPr>
        <p:spPr>
          <a:xfrm>
            <a:off x="457200" y="1600201"/>
            <a:ext cx="8229600" cy="892834"/>
          </a:xfrm>
          <a:prstGeom prst="rect">
            <a:avLst/>
          </a:prstGeom>
        </p:spPr>
        <p:txBody>
          <a:bodyPr/>
          <a:lstStyle/>
          <a:p>
            <a:pPr>
              <a:lnSpc>
                <a:spcPts val="2600"/>
              </a:lnSpc>
            </a:pPr>
            <a:r>
              <a:rPr lang="en-US" sz="2200" b="1" dirty="0">
                <a:solidFill>
                  <a:srgbClr val="007E7A"/>
                </a:solidFill>
              </a:rPr>
              <a:t>Some important data*</a:t>
            </a:r>
          </a:p>
          <a:p>
            <a:pPr>
              <a:lnSpc>
                <a:spcPts val="2600"/>
              </a:lnSpc>
            </a:pPr>
            <a:r>
              <a:rPr lang="en-US" sz="2200" dirty="0"/>
              <a:t>Four leading causes of homelessness:</a:t>
            </a:r>
          </a:p>
        </p:txBody>
      </p:sp>
      <p:sp>
        <p:nvSpPr>
          <p:cNvPr id="2" name="Slide Number Placeholder 1">
            <a:extLst>
              <a:ext uri="{FF2B5EF4-FFF2-40B4-BE49-F238E27FC236}">
                <a16:creationId xmlns:a16="http://schemas.microsoft.com/office/drawing/2014/main" id="{28468486-1AD7-9443-9669-5B49A9E6B868}"/>
              </a:ext>
            </a:extLst>
          </p:cNvPr>
          <p:cNvSpPr>
            <a:spLocks noGrp="1"/>
          </p:cNvSpPr>
          <p:nvPr>
            <p:ph type="sldNum" sz="quarter" idx="4"/>
          </p:nvPr>
        </p:nvSpPr>
        <p:spPr>
          <a:xfrm>
            <a:off x="7924801" y="6400800"/>
            <a:ext cx="916502" cy="238125"/>
          </a:xfrm>
          <a:prstGeom prst="rect">
            <a:avLst/>
          </a:prstGeom>
        </p:spPr>
        <p:txBody>
          <a:bodyPr/>
          <a:lstStyle/>
          <a:p>
            <a:fld id="{5D6A1D68-CA34-4E7F-99D4-0766B53ADE06}" type="slidenum">
              <a:rPr lang="en-US" smtClean="0"/>
              <a:pPr/>
              <a:t>8</a:t>
            </a:fld>
            <a:endParaRPr lang="en-US" dirty="0"/>
          </a:p>
        </p:txBody>
      </p:sp>
      <p:sp>
        <p:nvSpPr>
          <p:cNvPr id="5" name="Rectangle 4"/>
          <p:cNvSpPr/>
          <p:nvPr/>
        </p:nvSpPr>
        <p:spPr>
          <a:xfrm>
            <a:off x="452437" y="2705161"/>
            <a:ext cx="4024313" cy="1282402"/>
          </a:xfrm>
          <a:prstGeom prst="rect">
            <a:avLst/>
          </a:prstGeom>
        </p:spPr>
        <p:txBody>
          <a:bodyPr wrap="square">
            <a:spAutoFit/>
          </a:bodyPr>
          <a:lstStyle/>
          <a:p>
            <a:pPr lvl="1">
              <a:spcAft>
                <a:spcPts val="4000"/>
              </a:spcAft>
            </a:pPr>
            <a:r>
              <a:rPr lang="en-US" sz="2200" dirty="0"/>
              <a:t>Lack of affordable housing </a:t>
            </a:r>
          </a:p>
          <a:p>
            <a:pPr lvl="1">
              <a:spcAft>
                <a:spcPts val="1800"/>
              </a:spcAft>
            </a:pPr>
            <a:r>
              <a:rPr lang="en-US" sz="2200" dirty="0"/>
              <a:t>Unemployment </a:t>
            </a: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432814" y="3502362"/>
            <a:ext cx="473620" cy="485201"/>
          </a:xfrm>
          <a:prstGeom prst="rect">
            <a:avLst/>
          </a:prstGeom>
        </p:spPr>
      </p:pic>
      <p:sp>
        <p:nvSpPr>
          <p:cNvPr id="12" name="Rectangle 11"/>
          <p:cNvSpPr/>
          <p:nvPr/>
        </p:nvSpPr>
        <p:spPr>
          <a:xfrm>
            <a:off x="5118826" y="2705160"/>
            <a:ext cx="3045125" cy="1282402"/>
          </a:xfrm>
          <a:prstGeom prst="rect">
            <a:avLst/>
          </a:prstGeom>
        </p:spPr>
        <p:txBody>
          <a:bodyPr wrap="square">
            <a:spAutoFit/>
          </a:bodyPr>
          <a:lstStyle/>
          <a:p>
            <a:pPr lvl="1">
              <a:spcAft>
                <a:spcPts val="4000"/>
              </a:spcAft>
            </a:pPr>
            <a:r>
              <a:rPr lang="en-US" sz="2200" dirty="0"/>
              <a:t>Poverty </a:t>
            </a:r>
          </a:p>
          <a:p>
            <a:pPr lvl="1">
              <a:spcAft>
                <a:spcPts val="1800"/>
              </a:spcAft>
            </a:pPr>
            <a:r>
              <a:rPr lang="en-US" sz="2200" dirty="0"/>
              <a:t>Low wages</a:t>
            </a:r>
          </a:p>
        </p:txBody>
      </p:sp>
      <p:pic>
        <p:nvPicPr>
          <p:cNvPr id="13" name="Picture 12"/>
          <p:cNvPicPr/>
          <p:nvPr/>
        </p:nvPicPr>
        <p:blipFill>
          <a:blip r:embed="rId2" cstate="print">
            <a:extLst>
              <a:ext uri="{28A0092B-C50C-407E-A947-70E740481C1C}">
                <a14:useLocalDpi xmlns:a14="http://schemas.microsoft.com/office/drawing/2010/main" val="0"/>
              </a:ext>
            </a:extLst>
          </a:blip>
          <a:stretch>
            <a:fillRect/>
          </a:stretch>
        </p:blipFill>
        <p:spPr>
          <a:xfrm>
            <a:off x="432814" y="2650716"/>
            <a:ext cx="473620" cy="485201"/>
          </a:xfrm>
          <a:prstGeom prst="rect">
            <a:avLst/>
          </a:prstGeom>
        </p:spPr>
      </p:pic>
      <p:pic>
        <p:nvPicPr>
          <p:cNvPr id="14" name="Picture 13"/>
          <p:cNvPicPr/>
          <p:nvPr/>
        </p:nvPicPr>
        <p:blipFill>
          <a:blip r:embed="rId2" cstate="print">
            <a:extLst>
              <a:ext uri="{28A0092B-C50C-407E-A947-70E740481C1C}">
                <a14:useLocalDpi xmlns:a14="http://schemas.microsoft.com/office/drawing/2010/main" val="0"/>
              </a:ext>
            </a:extLst>
          </a:blip>
          <a:stretch>
            <a:fillRect/>
          </a:stretch>
        </p:blipFill>
        <p:spPr>
          <a:xfrm>
            <a:off x="5077099" y="3502361"/>
            <a:ext cx="473620" cy="485201"/>
          </a:xfrm>
          <a:prstGeom prst="rect">
            <a:avLst/>
          </a:prstGeom>
        </p:spPr>
      </p:pic>
      <p:pic>
        <p:nvPicPr>
          <p:cNvPr id="15" name="Picture 14"/>
          <p:cNvPicPr/>
          <p:nvPr/>
        </p:nvPicPr>
        <p:blipFill>
          <a:blip r:embed="rId2" cstate="print">
            <a:extLst>
              <a:ext uri="{28A0092B-C50C-407E-A947-70E740481C1C}">
                <a14:useLocalDpi xmlns:a14="http://schemas.microsoft.com/office/drawing/2010/main" val="0"/>
              </a:ext>
            </a:extLst>
          </a:blip>
          <a:stretch>
            <a:fillRect/>
          </a:stretch>
        </p:blipFill>
        <p:spPr>
          <a:xfrm>
            <a:off x="5077099" y="2650715"/>
            <a:ext cx="473620" cy="485201"/>
          </a:xfrm>
          <a:prstGeom prst="rect">
            <a:avLst/>
          </a:prstGeom>
        </p:spPr>
      </p:pic>
      <p:sp>
        <p:nvSpPr>
          <p:cNvPr id="16" name="Rectangle 15"/>
          <p:cNvSpPr/>
          <p:nvPr/>
        </p:nvSpPr>
        <p:spPr>
          <a:xfrm>
            <a:off x="378543" y="6034152"/>
            <a:ext cx="8499987" cy="246221"/>
          </a:xfrm>
          <a:prstGeom prst="rect">
            <a:avLst/>
          </a:prstGeom>
        </p:spPr>
        <p:txBody>
          <a:bodyPr wrap="square">
            <a:spAutoFit/>
          </a:bodyPr>
          <a:lstStyle/>
          <a:p>
            <a:r>
              <a:rPr lang="en-US" sz="1000" dirty="0"/>
              <a:t>*National Law Center On Homelessness and Poverty Report. National Coalition for the Homeless - 2201 P. St. NW, Washington, DC 20037</a:t>
            </a:r>
          </a:p>
        </p:txBody>
      </p:sp>
    </p:spTree>
    <p:extLst>
      <p:ext uri="{BB962C8B-B14F-4D97-AF65-F5344CB8AC3E}">
        <p14:creationId xmlns:p14="http://schemas.microsoft.com/office/powerpoint/2010/main" val="406140859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5D6A1D68-CA34-4E7F-99D4-0766B53ADE06}" type="slidenum">
              <a:rPr lang="en-US" smtClean="0"/>
              <a:pPr/>
              <a:t>80</a:t>
            </a:fld>
            <a:endParaRPr lang="en-US" dirty="0"/>
          </a:p>
        </p:txBody>
      </p:sp>
      <p:sp>
        <p:nvSpPr>
          <p:cNvPr id="7" name="Title 3"/>
          <p:cNvSpPr>
            <a:spLocks noGrp="1"/>
          </p:cNvSpPr>
          <p:nvPr>
            <p:ph type="title"/>
          </p:nvPr>
        </p:nvSpPr>
        <p:spPr>
          <a:xfrm>
            <a:off x="457200" y="347472"/>
            <a:ext cx="6585626" cy="722571"/>
          </a:xfrm>
        </p:spPr>
        <p:txBody>
          <a:bodyPr/>
          <a:lstStyle/>
          <a:p>
            <a:r>
              <a:rPr lang="en-US" dirty="0"/>
              <a:t>Best Clinical Practices</a:t>
            </a:r>
            <a:endParaRPr lang="en-US" sz="2200" dirty="0"/>
          </a:p>
        </p:txBody>
      </p:sp>
      <p:sp>
        <p:nvSpPr>
          <p:cNvPr id="9" name="Content Placeholder 1"/>
          <p:cNvSpPr>
            <a:spLocks noGrp="1"/>
          </p:cNvSpPr>
          <p:nvPr>
            <p:ph sz="half" idx="1"/>
          </p:nvPr>
        </p:nvSpPr>
        <p:spPr>
          <a:xfrm>
            <a:off x="1119188" y="1665288"/>
            <a:ext cx="3088386" cy="4368864"/>
          </a:xfrm>
        </p:spPr>
        <p:txBody>
          <a:bodyPr/>
          <a:lstStyle/>
          <a:p>
            <a:pPr lvl="0">
              <a:lnSpc>
                <a:spcPts val="2400"/>
              </a:lnSpc>
              <a:spcBef>
                <a:spcPts val="800"/>
              </a:spcBef>
              <a:spcAft>
                <a:spcPts val="2000"/>
              </a:spcAft>
              <a:buSzPct val="100000"/>
            </a:pPr>
            <a:r>
              <a:rPr lang="en-US" sz="1900" dirty="0"/>
              <a:t>Ancillary services </a:t>
            </a:r>
            <a:br>
              <a:rPr lang="en-US" sz="1900" dirty="0"/>
            </a:br>
            <a:r>
              <a:rPr lang="en-US" sz="1900" dirty="0"/>
              <a:t>(dentistry, podiatry, optometry, and specialized diets).</a:t>
            </a:r>
          </a:p>
          <a:p>
            <a:pPr lvl="0">
              <a:lnSpc>
                <a:spcPts val="2400"/>
              </a:lnSpc>
              <a:spcBef>
                <a:spcPts val="800"/>
              </a:spcBef>
              <a:spcAft>
                <a:spcPts val="2000"/>
              </a:spcAft>
              <a:buSzPct val="100000"/>
            </a:pPr>
            <a:r>
              <a:rPr lang="en-US" sz="1900" dirty="0"/>
              <a:t>Access to mental health care and substance abuse services, including access to specialized housing.</a:t>
            </a:r>
          </a:p>
          <a:p>
            <a:pPr lvl="0">
              <a:lnSpc>
                <a:spcPts val="2400"/>
              </a:lnSpc>
              <a:spcBef>
                <a:spcPts val="800"/>
              </a:spcBef>
              <a:spcAft>
                <a:spcPts val="2000"/>
              </a:spcAft>
              <a:buSzPct val="100000"/>
            </a:pPr>
            <a:r>
              <a:rPr lang="en-US" sz="1900" dirty="0"/>
              <a:t>Referral and access to convalescent care, as well as long-term medical and nursing care for catastrophic illness.</a:t>
            </a:r>
          </a:p>
        </p:txBody>
      </p:sp>
      <p:sp>
        <p:nvSpPr>
          <p:cNvPr id="10" name="Content Placeholder 2"/>
          <p:cNvSpPr>
            <a:spLocks noGrp="1"/>
          </p:cNvSpPr>
          <p:nvPr>
            <p:ph sz="half" idx="2"/>
          </p:nvPr>
        </p:nvSpPr>
        <p:spPr>
          <a:xfrm>
            <a:off x="5273675" y="1665288"/>
            <a:ext cx="3562350" cy="4132397"/>
          </a:xfrm>
        </p:spPr>
        <p:txBody>
          <a:bodyPr/>
          <a:lstStyle/>
          <a:p>
            <a:pPr lvl="0">
              <a:lnSpc>
                <a:spcPts val="2400"/>
              </a:lnSpc>
              <a:spcBef>
                <a:spcPts val="800"/>
              </a:spcBef>
              <a:spcAft>
                <a:spcPts val="2000"/>
              </a:spcAft>
              <a:buClr>
                <a:srgbClr val="007E7A"/>
              </a:buClr>
              <a:buSzPct val="100000"/>
            </a:pPr>
            <a:r>
              <a:rPr lang="en-US" sz="1900" dirty="0"/>
              <a:t>Gynecological services (very important considering the large population of homeless women).</a:t>
            </a:r>
          </a:p>
          <a:p>
            <a:pPr lvl="0">
              <a:lnSpc>
                <a:spcPts val="2400"/>
              </a:lnSpc>
              <a:spcBef>
                <a:spcPts val="800"/>
              </a:spcBef>
              <a:spcAft>
                <a:spcPts val="2000"/>
              </a:spcAft>
              <a:buClr>
                <a:srgbClr val="007E7A"/>
              </a:buClr>
              <a:buSzPct val="100000"/>
            </a:pPr>
            <a:r>
              <a:rPr lang="en-US" sz="1900" dirty="0"/>
              <a:t>Prenatal care.</a:t>
            </a:r>
          </a:p>
          <a:p>
            <a:pPr>
              <a:lnSpc>
                <a:spcPts val="2400"/>
              </a:lnSpc>
              <a:spcBef>
                <a:spcPts val="800"/>
              </a:spcBef>
              <a:spcAft>
                <a:spcPts val="2000"/>
              </a:spcAft>
              <a:buClr>
                <a:srgbClr val="007E7A"/>
              </a:buClr>
              <a:buSzPct val="100000"/>
            </a:pPr>
            <a:r>
              <a:rPr lang="en-US" sz="1900" dirty="0"/>
              <a:t>Educational services, primarily with regard to family planning and the prevention of sexually transmitted diseases (including the free distribution of condoms as part of AIDS education efforts).</a:t>
            </a:r>
          </a:p>
          <a:p>
            <a:pPr lvl="0">
              <a:lnSpc>
                <a:spcPts val="2400"/>
              </a:lnSpc>
              <a:spcBef>
                <a:spcPts val="800"/>
              </a:spcBef>
              <a:spcAft>
                <a:spcPts val="2000"/>
              </a:spcAft>
              <a:buClr>
                <a:srgbClr val="007E7A"/>
              </a:buClr>
              <a:buSzPct val="100000"/>
            </a:pPr>
            <a:endParaRPr lang="en-US" sz="1900" dirty="0"/>
          </a:p>
        </p:txBody>
      </p:sp>
      <p:pic>
        <p:nvPicPr>
          <p:cNvPr id="17" name="Picture 16"/>
          <p:cNvPicPr/>
          <p:nvPr/>
        </p:nvPicPr>
        <p:blipFill>
          <a:blip r:embed="rId2">
            <a:extLst>
              <a:ext uri="{28A0092B-C50C-407E-A947-70E740481C1C}">
                <a14:useLocalDpi xmlns:a14="http://schemas.microsoft.com/office/drawing/2010/main" val="0"/>
              </a:ext>
            </a:extLst>
          </a:blip>
          <a:stretch>
            <a:fillRect/>
          </a:stretch>
        </p:blipFill>
        <p:spPr>
          <a:xfrm>
            <a:off x="3363021" y="1665288"/>
            <a:ext cx="469680" cy="600548"/>
          </a:xfrm>
          <a:prstGeom prst="rect">
            <a:avLst/>
          </a:prstGeom>
        </p:spPr>
      </p:pic>
      <p:sp>
        <p:nvSpPr>
          <p:cNvPr id="18" name="Rectangle 17"/>
          <p:cNvSpPr/>
          <p:nvPr/>
        </p:nvSpPr>
        <p:spPr>
          <a:xfrm>
            <a:off x="-699378" y="1862138"/>
            <a:ext cx="252413" cy="336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52438" y="1661019"/>
            <a:ext cx="405328" cy="40532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5</a:t>
            </a:r>
          </a:p>
        </p:txBody>
      </p:sp>
      <p:sp>
        <p:nvSpPr>
          <p:cNvPr id="20" name="Oval 19"/>
          <p:cNvSpPr/>
          <p:nvPr/>
        </p:nvSpPr>
        <p:spPr>
          <a:xfrm>
            <a:off x="452438" y="3205132"/>
            <a:ext cx="405328" cy="40532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6</a:t>
            </a:r>
          </a:p>
        </p:txBody>
      </p:sp>
      <p:sp>
        <p:nvSpPr>
          <p:cNvPr id="21" name="Oval 20"/>
          <p:cNvSpPr/>
          <p:nvPr/>
        </p:nvSpPr>
        <p:spPr>
          <a:xfrm>
            <a:off x="452438" y="4828996"/>
            <a:ext cx="405328" cy="40532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7</a:t>
            </a:r>
          </a:p>
        </p:txBody>
      </p:sp>
      <p:sp>
        <p:nvSpPr>
          <p:cNvPr id="22" name="Oval 21"/>
          <p:cNvSpPr/>
          <p:nvPr/>
        </p:nvSpPr>
        <p:spPr>
          <a:xfrm>
            <a:off x="4636590" y="1666063"/>
            <a:ext cx="405328" cy="40532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8</a:t>
            </a:r>
          </a:p>
        </p:txBody>
      </p:sp>
      <p:sp>
        <p:nvSpPr>
          <p:cNvPr id="23" name="Oval 22"/>
          <p:cNvSpPr/>
          <p:nvPr/>
        </p:nvSpPr>
        <p:spPr>
          <a:xfrm>
            <a:off x="4659829" y="2887356"/>
            <a:ext cx="405328" cy="40532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9</a:t>
            </a:r>
          </a:p>
        </p:txBody>
      </p:sp>
      <p:sp>
        <p:nvSpPr>
          <p:cNvPr id="24" name="Oval 23"/>
          <p:cNvSpPr/>
          <p:nvPr/>
        </p:nvSpPr>
        <p:spPr>
          <a:xfrm>
            <a:off x="4659829" y="3579542"/>
            <a:ext cx="405328" cy="40532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rgbClr val="AAC832"/>
                </a:solidFill>
              </a:rPr>
              <a:t>10</a:t>
            </a:r>
          </a:p>
        </p:txBody>
      </p:sp>
      <p:sp>
        <p:nvSpPr>
          <p:cNvPr id="2" name="Rectangle 1"/>
          <p:cNvSpPr/>
          <p:nvPr/>
        </p:nvSpPr>
        <p:spPr>
          <a:xfrm>
            <a:off x="498475" y="819186"/>
            <a:ext cx="1413849" cy="338554"/>
          </a:xfrm>
          <a:prstGeom prst="rect">
            <a:avLst/>
          </a:prstGeom>
        </p:spPr>
        <p:txBody>
          <a:bodyPr wrap="none" lIns="0" tIns="0" rIns="0" bIns="0">
            <a:spAutoFit/>
          </a:bodyPr>
          <a:lstStyle/>
          <a:p>
            <a:r>
              <a:rPr lang="en-US" sz="2200" dirty="0">
                <a:solidFill>
                  <a:srgbClr val="007E7A"/>
                </a:solidFill>
              </a:rPr>
              <a:t>(continued)</a:t>
            </a:r>
          </a:p>
        </p:txBody>
      </p:sp>
    </p:spTree>
    <p:extLst>
      <p:ext uri="{BB962C8B-B14F-4D97-AF65-F5344CB8AC3E}">
        <p14:creationId xmlns:p14="http://schemas.microsoft.com/office/powerpoint/2010/main" val="36708692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65288"/>
            <a:ext cx="3867150" cy="3840567"/>
          </a:xfrm>
          <a:solidFill>
            <a:srgbClr val="007E7A">
              <a:alpha val="15000"/>
            </a:srgbClr>
          </a:solidFill>
          <a:ln>
            <a:noFill/>
          </a:ln>
        </p:spPr>
        <p:txBody>
          <a:bodyPr lIns="91440" tIns="91440" rIns="91440"/>
          <a:lstStyle/>
          <a:p>
            <a:pPr marL="233363" lvl="0" indent="-233363">
              <a:lnSpc>
                <a:spcPts val="2400"/>
              </a:lnSpc>
              <a:spcBef>
                <a:spcPts val="800"/>
              </a:spcBef>
              <a:buSzPct val="100000"/>
              <a:buFont typeface="Arial" panose="020B0604020202020204" pitchFamily="34" charset="0"/>
              <a:buChar char="•"/>
            </a:pPr>
            <a:r>
              <a:rPr lang="en-US" sz="1900" dirty="0"/>
              <a:t>How others have responded…</a:t>
            </a:r>
            <a:br>
              <a:rPr lang="en-US" sz="1900" dirty="0"/>
            </a:br>
            <a:r>
              <a:rPr lang="en-US" sz="1900" dirty="0"/>
              <a:t>with success.</a:t>
            </a:r>
          </a:p>
          <a:p>
            <a:pPr marL="233363" lvl="0" indent="-233363">
              <a:lnSpc>
                <a:spcPts val="2400"/>
              </a:lnSpc>
              <a:spcBef>
                <a:spcPts val="800"/>
              </a:spcBef>
              <a:buSzPct val="100000"/>
              <a:buFont typeface="Arial" panose="020B0604020202020204" pitchFamily="34" charset="0"/>
              <a:buChar char="•"/>
            </a:pPr>
            <a:r>
              <a:rPr lang="en-US" sz="1900" dirty="0"/>
              <a:t>Various agencies have gained clinical experience in providing care for the homeless population. </a:t>
            </a:r>
          </a:p>
          <a:p>
            <a:pPr marL="233363" lvl="0" indent="-233363">
              <a:lnSpc>
                <a:spcPts val="2400"/>
              </a:lnSpc>
              <a:spcBef>
                <a:spcPts val="800"/>
              </a:spcBef>
              <a:buSzPct val="100000"/>
              <a:buFont typeface="Arial" panose="020B0604020202020204" pitchFamily="34" charset="0"/>
              <a:buChar char="•"/>
            </a:pPr>
            <a:r>
              <a:rPr lang="en-US" sz="1900" dirty="0"/>
              <a:t>Several documents </a:t>
            </a:r>
            <a:br>
              <a:rPr lang="en-US" sz="1900" dirty="0"/>
            </a:br>
            <a:r>
              <a:rPr lang="en-US" sz="1900" dirty="0"/>
              <a:t>have been provided as </a:t>
            </a:r>
            <a:br>
              <a:rPr lang="en-US" sz="1900" dirty="0"/>
            </a:br>
            <a:r>
              <a:rPr lang="en-US" sz="1900" dirty="0"/>
              <a:t>a reference to caregivers </a:t>
            </a:r>
            <a:br>
              <a:rPr lang="en-US" sz="1900" dirty="0"/>
            </a:br>
            <a:r>
              <a:rPr lang="en-US" sz="1900" dirty="0"/>
              <a:t>to use in caring for populations experiencing homelessness.</a:t>
            </a:r>
          </a:p>
        </p:txBody>
      </p:sp>
      <p:sp>
        <p:nvSpPr>
          <p:cNvPr id="3" name="Content Placeholder 2"/>
          <p:cNvSpPr>
            <a:spLocks noGrp="1"/>
          </p:cNvSpPr>
          <p:nvPr>
            <p:ph sz="half" idx="2"/>
          </p:nvPr>
        </p:nvSpPr>
        <p:spPr>
          <a:xfrm>
            <a:off x="4867140" y="1665288"/>
            <a:ext cx="3968885" cy="3835400"/>
          </a:xfrm>
          <a:solidFill>
            <a:srgbClr val="007E7A">
              <a:alpha val="15000"/>
            </a:srgbClr>
          </a:solidFill>
          <a:ln>
            <a:noFill/>
          </a:ln>
        </p:spPr>
        <p:txBody>
          <a:bodyPr lIns="91440" tIns="91440" rIns="91440"/>
          <a:lstStyle/>
          <a:p>
            <a:pPr marL="233363" lvl="0" indent="-233363">
              <a:lnSpc>
                <a:spcPts val="2400"/>
              </a:lnSpc>
              <a:spcBef>
                <a:spcPts val="800"/>
              </a:spcBef>
              <a:buClr>
                <a:srgbClr val="007E7A"/>
              </a:buClr>
              <a:buFont typeface="Arial" panose="020B0604020202020204" pitchFamily="34" charset="0"/>
              <a:buChar char="•"/>
            </a:pPr>
            <a:r>
              <a:rPr lang="en-US" sz="1900" b="1" dirty="0"/>
              <a:t>Exhibit A: </a:t>
            </a:r>
            <a:r>
              <a:rPr lang="en-US" sz="1900" dirty="0"/>
              <a:t>Reference Treatment Plans for  Patients Experiencing Homelessness</a:t>
            </a:r>
          </a:p>
          <a:p>
            <a:pPr marL="233363" lvl="0" indent="-233363">
              <a:lnSpc>
                <a:spcPts val="2400"/>
              </a:lnSpc>
              <a:spcBef>
                <a:spcPts val="800"/>
              </a:spcBef>
              <a:buClr>
                <a:srgbClr val="007E7A"/>
              </a:buClr>
              <a:buFont typeface="Arial" panose="020B0604020202020204" pitchFamily="34" charset="0"/>
              <a:buChar char="•"/>
            </a:pPr>
            <a:r>
              <a:rPr lang="en-US" sz="1900" b="1" dirty="0"/>
              <a:t>Exhibit B: </a:t>
            </a:r>
            <a:r>
              <a:rPr lang="en-US" sz="1900" dirty="0"/>
              <a:t>Reference Chronic Care Model </a:t>
            </a:r>
          </a:p>
          <a:p>
            <a:pPr marL="233363" lvl="0" indent="-233363">
              <a:lnSpc>
                <a:spcPts val="2400"/>
              </a:lnSpc>
              <a:spcBef>
                <a:spcPts val="800"/>
              </a:spcBef>
              <a:buClr>
                <a:srgbClr val="007E7A"/>
              </a:buClr>
              <a:buFont typeface="Arial" panose="020B0604020202020204" pitchFamily="34" charset="0"/>
              <a:buChar char="•"/>
            </a:pPr>
            <a:r>
              <a:rPr lang="en-US" sz="1900" b="1" dirty="0"/>
              <a:t>Exhibit C: </a:t>
            </a:r>
            <a:r>
              <a:rPr lang="en-US" sz="1900" dirty="0"/>
              <a:t>HHCLA Referral Resources for Patients Experiencing Homelessness </a:t>
            </a:r>
          </a:p>
        </p:txBody>
      </p:sp>
      <p:sp>
        <p:nvSpPr>
          <p:cNvPr id="5" name="Slide Number Placeholder 4"/>
          <p:cNvSpPr>
            <a:spLocks noGrp="1"/>
          </p:cNvSpPr>
          <p:nvPr>
            <p:ph type="sldNum" sz="quarter" idx="4"/>
          </p:nvPr>
        </p:nvSpPr>
        <p:spPr/>
        <p:txBody>
          <a:bodyPr/>
          <a:lstStyle/>
          <a:p>
            <a:fld id="{5D6A1D68-CA34-4E7F-99D4-0766B53ADE06}" type="slidenum">
              <a:rPr lang="en-US" smtClean="0"/>
              <a:pPr/>
              <a:t>81</a:t>
            </a:fld>
            <a:endParaRPr lang="en-US" dirty="0"/>
          </a:p>
        </p:txBody>
      </p:sp>
      <p:cxnSp>
        <p:nvCxnSpPr>
          <p:cNvPr id="6" name="Straight Connector 5">
            <a:extLst>
              <a:ext uri="{FF2B5EF4-FFF2-40B4-BE49-F238E27FC236}">
                <a16:creationId xmlns:a16="http://schemas.microsoft.com/office/drawing/2014/main" id="{3868A26C-01CF-FC4B-8349-8459505074CF}"/>
              </a:ext>
            </a:extLst>
          </p:cNvPr>
          <p:cNvCxnSpPr>
            <a:cxnSpLocks/>
          </p:cNvCxnSpPr>
          <p:nvPr/>
        </p:nvCxnSpPr>
        <p:spPr bwMode="auto">
          <a:xfrm>
            <a:off x="4567676" y="1665288"/>
            <a:ext cx="0" cy="3835400"/>
          </a:xfrm>
          <a:prstGeom prst="line">
            <a:avLst/>
          </a:prstGeom>
          <a:solidFill>
            <a:schemeClr val="accent1"/>
          </a:solidFill>
          <a:ln w="50800" cap="rnd" cmpd="sng" algn="ctr">
            <a:solidFill>
              <a:schemeClr val="accent2"/>
            </a:solidFill>
            <a:prstDash val="sysDot"/>
            <a:round/>
            <a:headEnd type="none" w="med" len="med"/>
            <a:tailEnd type="none" w="med" len="med"/>
          </a:ln>
          <a:effectLst/>
        </p:spPr>
      </p:cxn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3614660" y="3785782"/>
            <a:ext cx="549511" cy="705255"/>
          </a:xfrm>
          <a:prstGeom prst="rect">
            <a:avLst/>
          </a:prstGeom>
        </p:spPr>
      </p:pic>
      <p:sp>
        <p:nvSpPr>
          <p:cNvPr id="10" name="Title 3"/>
          <p:cNvSpPr>
            <a:spLocks noGrp="1"/>
          </p:cNvSpPr>
          <p:nvPr>
            <p:ph type="title"/>
          </p:nvPr>
        </p:nvSpPr>
        <p:spPr>
          <a:xfrm>
            <a:off x="457200" y="347472"/>
            <a:ext cx="6585626" cy="722571"/>
          </a:xfrm>
        </p:spPr>
        <p:txBody>
          <a:bodyPr/>
          <a:lstStyle/>
          <a:p>
            <a:r>
              <a:rPr lang="en-US" dirty="0"/>
              <a:t>Best Clinical Practices </a:t>
            </a:r>
            <a:endParaRPr lang="en-US" sz="2600" dirty="0"/>
          </a:p>
        </p:txBody>
      </p:sp>
      <p:sp>
        <p:nvSpPr>
          <p:cNvPr id="8" name="Rectangle 7"/>
          <p:cNvSpPr/>
          <p:nvPr/>
        </p:nvSpPr>
        <p:spPr>
          <a:xfrm>
            <a:off x="498475" y="819186"/>
            <a:ext cx="1413849" cy="338554"/>
          </a:xfrm>
          <a:prstGeom prst="rect">
            <a:avLst/>
          </a:prstGeom>
        </p:spPr>
        <p:txBody>
          <a:bodyPr wrap="none" lIns="0" tIns="0" rIns="0" bIns="0">
            <a:spAutoFit/>
          </a:bodyPr>
          <a:lstStyle/>
          <a:p>
            <a:r>
              <a:rPr lang="en-US" sz="2200" dirty="0">
                <a:solidFill>
                  <a:srgbClr val="007E7A"/>
                </a:solidFill>
              </a:rPr>
              <a:t>(continued)</a:t>
            </a:r>
          </a:p>
        </p:txBody>
      </p:sp>
    </p:spTree>
    <p:extLst>
      <p:ext uri="{BB962C8B-B14F-4D97-AF65-F5344CB8AC3E}">
        <p14:creationId xmlns:p14="http://schemas.microsoft.com/office/powerpoint/2010/main" val="8351259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264596" y="1600200"/>
            <a:ext cx="2986391" cy="4351338"/>
          </a:xfrm>
        </p:spPr>
        <p:txBody>
          <a:bodyPr/>
          <a:lstStyle/>
          <a:p>
            <a:pPr lvl="0">
              <a:lnSpc>
                <a:spcPct val="100000"/>
              </a:lnSpc>
              <a:spcBef>
                <a:spcPts val="800"/>
              </a:spcBef>
              <a:buSzPct val="100000"/>
            </a:pPr>
            <a:r>
              <a:rPr lang="en-US" sz="1900" b="1" dirty="0"/>
              <a:t>Patient-centered care:</a:t>
            </a:r>
          </a:p>
          <a:p>
            <a:pPr marL="233363" lvl="2" indent="-233363">
              <a:buFont typeface="Arial" panose="020B0604020202020204" pitchFamily="34" charset="0"/>
              <a:buChar char="•"/>
            </a:pPr>
            <a:r>
              <a:rPr lang="en-US" sz="1900" dirty="0"/>
              <a:t>Trust and listening</a:t>
            </a:r>
          </a:p>
          <a:p>
            <a:pPr marL="233363" lvl="2" indent="-233363">
              <a:spcAft>
                <a:spcPts val="3000"/>
              </a:spcAft>
              <a:buFont typeface="Arial" panose="020B0604020202020204" pitchFamily="34" charset="0"/>
              <a:buChar char="•"/>
            </a:pPr>
            <a:r>
              <a:rPr lang="en-US" sz="1900" dirty="0"/>
              <a:t>The patient’s top concern (not yours)</a:t>
            </a:r>
          </a:p>
          <a:p>
            <a:pPr lvl="0">
              <a:lnSpc>
                <a:spcPct val="100000"/>
              </a:lnSpc>
              <a:spcBef>
                <a:spcPts val="800"/>
              </a:spcBef>
              <a:spcAft>
                <a:spcPts val="3000"/>
              </a:spcAft>
              <a:buSzPct val="100000"/>
            </a:pPr>
            <a:r>
              <a:rPr lang="en-US" sz="1900" b="1" dirty="0"/>
              <a:t>Acute vs. chronic (unmanaged) vs. chronic (managed) conditions.</a:t>
            </a:r>
          </a:p>
        </p:txBody>
      </p:sp>
      <p:sp>
        <p:nvSpPr>
          <p:cNvPr id="4" name="Title 3"/>
          <p:cNvSpPr>
            <a:spLocks noGrp="1"/>
          </p:cNvSpPr>
          <p:nvPr>
            <p:ph type="title"/>
          </p:nvPr>
        </p:nvSpPr>
        <p:spPr/>
        <p:txBody>
          <a:bodyPr/>
          <a:lstStyle/>
          <a:p>
            <a:r>
              <a:rPr lang="en-US" dirty="0"/>
              <a:t>Clinical Care for Patients Experiencing Homelessness</a:t>
            </a:r>
          </a:p>
        </p:txBody>
      </p:sp>
      <p:sp>
        <p:nvSpPr>
          <p:cNvPr id="5" name="Slide Number Placeholder 4"/>
          <p:cNvSpPr>
            <a:spLocks noGrp="1"/>
          </p:cNvSpPr>
          <p:nvPr>
            <p:ph type="sldNum" sz="quarter" idx="4"/>
          </p:nvPr>
        </p:nvSpPr>
        <p:spPr/>
        <p:txBody>
          <a:bodyPr/>
          <a:lstStyle/>
          <a:p>
            <a:fld id="{5D6A1D68-CA34-4E7F-99D4-0766B53ADE06}" type="slidenum">
              <a:rPr lang="en-US" smtClean="0"/>
              <a:pPr/>
              <a:t>82</a:t>
            </a:fld>
            <a:endParaRPr lang="en-US" dirty="0"/>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347139" y="1653627"/>
            <a:ext cx="917457" cy="632685"/>
          </a:xfrm>
          <a:prstGeom prst="rect">
            <a:avLst/>
          </a:prstGeom>
        </p:spPr>
      </p:pic>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4726970" y="1665288"/>
            <a:ext cx="633842" cy="437102"/>
          </a:xfrm>
          <a:prstGeom prst="rect">
            <a:avLst/>
          </a:prstGeom>
        </p:spPr>
      </p:pic>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452438" y="3430230"/>
            <a:ext cx="511810" cy="499745"/>
          </a:xfrm>
          <a:prstGeom prst="rect">
            <a:avLst/>
          </a:prstGeom>
        </p:spPr>
      </p:pic>
      <p:sp>
        <p:nvSpPr>
          <p:cNvPr id="12" name="Content Placeholder 1"/>
          <p:cNvSpPr>
            <a:spLocks noGrp="1"/>
          </p:cNvSpPr>
          <p:nvPr>
            <p:ph sz="half" idx="1"/>
          </p:nvPr>
        </p:nvSpPr>
        <p:spPr>
          <a:xfrm>
            <a:off x="5446071" y="1653627"/>
            <a:ext cx="3389954" cy="4351338"/>
          </a:xfrm>
        </p:spPr>
        <p:txBody>
          <a:bodyPr/>
          <a:lstStyle/>
          <a:p>
            <a:pPr>
              <a:lnSpc>
                <a:spcPct val="100000"/>
              </a:lnSpc>
              <a:spcBef>
                <a:spcPts val="800"/>
              </a:spcBef>
              <a:spcAft>
                <a:spcPts val="3000"/>
              </a:spcAft>
              <a:buSzPct val="100000"/>
            </a:pPr>
            <a:r>
              <a:rPr lang="en-US" sz="1900" b="1" dirty="0"/>
              <a:t>Collateral history from clinicians and pharmacists.</a:t>
            </a:r>
          </a:p>
          <a:p>
            <a:pPr lvl="0">
              <a:lnSpc>
                <a:spcPct val="100000"/>
              </a:lnSpc>
              <a:spcBef>
                <a:spcPts val="800"/>
              </a:spcBef>
              <a:spcAft>
                <a:spcPts val="3000"/>
              </a:spcAft>
              <a:buSzPct val="100000"/>
            </a:pPr>
            <a:r>
              <a:rPr lang="en-US" sz="1900" b="1" dirty="0"/>
              <a:t>Promote continuity of care.</a:t>
            </a:r>
          </a:p>
          <a:p>
            <a:pPr lvl="0">
              <a:lnSpc>
                <a:spcPct val="100000"/>
              </a:lnSpc>
              <a:spcBef>
                <a:spcPts val="800"/>
              </a:spcBef>
              <a:spcAft>
                <a:spcPts val="3000"/>
              </a:spcAft>
              <a:buSzPct val="100000"/>
            </a:pPr>
            <a:r>
              <a:rPr lang="en-US" sz="1900" b="1" dirty="0"/>
              <a:t>Understand the person’s life situation.</a:t>
            </a:r>
            <a:endParaRPr lang="en-US" b="1" dirty="0"/>
          </a:p>
        </p:txBody>
      </p:sp>
      <p:pic>
        <p:nvPicPr>
          <p:cNvPr id="13" name="Picture 12"/>
          <p:cNvPicPr/>
          <p:nvPr/>
        </p:nvPicPr>
        <p:blipFill>
          <a:blip r:embed="rId5" cstate="print">
            <a:extLst>
              <a:ext uri="{28A0092B-C50C-407E-A947-70E740481C1C}">
                <a14:useLocalDpi xmlns:a14="http://schemas.microsoft.com/office/drawing/2010/main" val="0"/>
              </a:ext>
            </a:extLst>
          </a:blip>
          <a:stretch>
            <a:fillRect/>
          </a:stretch>
        </p:blipFill>
        <p:spPr>
          <a:xfrm>
            <a:off x="4618445" y="2579376"/>
            <a:ext cx="766159" cy="528350"/>
          </a:xfrm>
          <a:prstGeom prst="rect">
            <a:avLst/>
          </a:prstGeom>
        </p:spPr>
      </p:pic>
      <p:pic>
        <p:nvPicPr>
          <p:cNvPr id="14" name="Picture 13"/>
          <p:cNvPicPr/>
          <p:nvPr/>
        </p:nvPicPr>
        <p:blipFill>
          <a:blip r:embed="rId6" cstate="print">
            <a:extLst>
              <a:ext uri="{28A0092B-C50C-407E-A947-70E740481C1C}">
                <a14:useLocalDpi xmlns:a14="http://schemas.microsoft.com/office/drawing/2010/main" val="0"/>
              </a:ext>
            </a:extLst>
          </a:blip>
          <a:stretch>
            <a:fillRect/>
          </a:stretch>
        </p:blipFill>
        <p:spPr>
          <a:xfrm>
            <a:off x="4658637" y="3529201"/>
            <a:ext cx="682719" cy="470807"/>
          </a:xfrm>
          <a:prstGeom prst="rect">
            <a:avLst/>
          </a:prstGeom>
        </p:spPr>
      </p:pic>
      <p:cxnSp>
        <p:nvCxnSpPr>
          <p:cNvPr id="15" name="Straight Connector 14">
            <a:extLst>
              <a:ext uri="{FF2B5EF4-FFF2-40B4-BE49-F238E27FC236}">
                <a16:creationId xmlns:a16="http://schemas.microsoft.com/office/drawing/2014/main" id="{3868A26C-01CF-FC4B-8349-8459505074CF}"/>
              </a:ext>
            </a:extLst>
          </p:cNvPr>
          <p:cNvCxnSpPr>
            <a:cxnSpLocks/>
          </p:cNvCxnSpPr>
          <p:nvPr/>
        </p:nvCxnSpPr>
        <p:spPr bwMode="auto">
          <a:xfrm>
            <a:off x="1270000" y="3156187"/>
            <a:ext cx="2903166" cy="0"/>
          </a:xfrm>
          <a:prstGeom prst="line">
            <a:avLst/>
          </a:prstGeom>
          <a:solidFill>
            <a:schemeClr val="accent1"/>
          </a:solidFill>
          <a:ln w="50800" cap="rnd" cmpd="sng" algn="ctr">
            <a:solidFill>
              <a:schemeClr val="accent2"/>
            </a:solidFill>
            <a:prstDash val="sysDot"/>
            <a:round/>
            <a:headEnd type="none" w="med" len="med"/>
            <a:tailEnd type="none" w="med" len="med"/>
          </a:ln>
          <a:effectLst/>
        </p:spPr>
      </p:cxnSp>
      <p:cxnSp>
        <p:nvCxnSpPr>
          <p:cNvPr id="27" name="Straight Connector 26">
            <a:extLst>
              <a:ext uri="{FF2B5EF4-FFF2-40B4-BE49-F238E27FC236}">
                <a16:creationId xmlns:a16="http://schemas.microsoft.com/office/drawing/2014/main" id="{3868A26C-01CF-FC4B-8349-8459505074CF}"/>
              </a:ext>
            </a:extLst>
          </p:cNvPr>
          <p:cNvCxnSpPr>
            <a:cxnSpLocks/>
          </p:cNvCxnSpPr>
          <p:nvPr/>
        </p:nvCxnSpPr>
        <p:spPr bwMode="auto">
          <a:xfrm>
            <a:off x="5441950" y="2462281"/>
            <a:ext cx="3394075" cy="0"/>
          </a:xfrm>
          <a:prstGeom prst="line">
            <a:avLst/>
          </a:prstGeom>
          <a:solidFill>
            <a:schemeClr val="accent1"/>
          </a:solidFill>
          <a:ln w="50800" cap="rnd" cmpd="sng" algn="ctr">
            <a:solidFill>
              <a:schemeClr val="accent2"/>
            </a:solidFill>
            <a:prstDash val="sysDot"/>
            <a:round/>
            <a:headEnd type="none" w="med" len="med"/>
            <a:tailEnd type="none" w="med" len="med"/>
          </a:ln>
          <a:effectLst/>
        </p:spPr>
      </p:cxnSp>
      <p:cxnSp>
        <p:nvCxnSpPr>
          <p:cNvPr id="29" name="Straight Connector 28">
            <a:extLst>
              <a:ext uri="{FF2B5EF4-FFF2-40B4-BE49-F238E27FC236}">
                <a16:creationId xmlns:a16="http://schemas.microsoft.com/office/drawing/2014/main" id="{3868A26C-01CF-FC4B-8349-8459505074CF}"/>
              </a:ext>
            </a:extLst>
          </p:cNvPr>
          <p:cNvCxnSpPr>
            <a:cxnSpLocks/>
          </p:cNvCxnSpPr>
          <p:nvPr/>
        </p:nvCxnSpPr>
        <p:spPr bwMode="auto">
          <a:xfrm>
            <a:off x="5441950" y="3261131"/>
            <a:ext cx="3394075" cy="0"/>
          </a:xfrm>
          <a:prstGeom prst="line">
            <a:avLst/>
          </a:prstGeom>
          <a:solidFill>
            <a:schemeClr val="accent1"/>
          </a:solidFill>
          <a:ln w="50800" cap="rnd" cmpd="sng" algn="ctr">
            <a:solidFill>
              <a:schemeClr val="accent2"/>
            </a:solidFill>
            <a:prstDash val="sysDot"/>
            <a:round/>
            <a:headEnd type="none" w="med" len="med"/>
            <a:tailEnd type="none" w="med" len="med"/>
          </a:ln>
          <a:effectLst/>
        </p:spPr>
      </p:cxnSp>
    </p:spTree>
    <p:extLst>
      <p:ext uri="{BB962C8B-B14F-4D97-AF65-F5344CB8AC3E}">
        <p14:creationId xmlns:p14="http://schemas.microsoft.com/office/powerpoint/2010/main" val="16573718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Motivational Interviewing</a:t>
            </a:r>
          </a:p>
        </p:txBody>
      </p:sp>
      <p:sp>
        <p:nvSpPr>
          <p:cNvPr id="5" name="Slide Number Placeholder 4"/>
          <p:cNvSpPr>
            <a:spLocks noGrp="1"/>
          </p:cNvSpPr>
          <p:nvPr>
            <p:ph type="sldNum" sz="quarter" idx="4"/>
          </p:nvPr>
        </p:nvSpPr>
        <p:spPr/>
        <p:txBody>
          <a:bodyPr/>
          <a:lstStyle/>
          <a:p>
            <a:fld id="{5D6A1D68-CA34-4E7F-99D4-0766B53ADE06}" type="slidenum">
              <a:rPr lang="en-US" smtClean="0"/>
              <a:pPr/>
              <a:t>83</a:t>
            </a:fld>
            <a:endParaRPr lang="en-US"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6767195" y="1230243"/>
            <a:ext cx="2297430" cy="1584325"/>
          </a:xfrm>
          <a:prstGeom prst="rect">
            <a:avLst/>
          </a:prstGeom>
        </p:spPr>
      </p:pic>
      <p:sp>
        <p:nvSpPr>
          <p:cNvPr id="7" name="Content Placeholder 1"/>
          <p:cNvSpPr>
            <a:spLocks noGrp="1"/>
          </p:cNvSpPr>
          <p:nvPr>
            <p:ph sz="half" idx="1"/>
          </p:nvPr>
        </p:nvSpPr>
        <p:spPr>
          <a:xfrm>
            <a:off x="457199" y="1138136"/>
            <a:ext cx="6546716" cy="1605064"/>
          </a:xfrm>
        </p:spPr>
        <p:txBody>
          <a:bodyPr/>
          <a:lstStyle/>
          <a:p>
            <a:pPr lvl="0">
              <a:lnSpc>
                <a:spcPts val="2400"/>
              </a:lnSpc>
              <a:spcBef>
                <a:spcPts val="800"/>
              </a:spcBef>
              <a:spcAft>
                <a:spcPts val="1000"/>
              </a:spcAft>
              <a:buSzPct val="100000"/>
            </a:pPr>
            <a:r>
              <a:rPr lang="en-US" sz="1900" dirty="0"/>
              <a:t>Motivational interviewing is an </a:t>
            </a:r>
            <a:r>
              <a:rPr lang="en-US" sz="1900" b="1" dirty="0">
                <a:solidFill>
                  <a:srgbClr val="007E7A"/>
                </a:solidFill>
              </a:rPr>
              <a:t>“empathic, person-centered counseling approach that prepares people for change </a:t>
            </a:r>
            <a:br>
              <a:rPr lang="en-US" sz="1900" b="1" dirty="0">
                <a:solidFill>
                  <a:srgbClr val="007E7A"/>
                </a:solidFill>
              </a:rPr>
            </a:br>
            <a:r>
              <a:rPr lang="en-US" sz="1900" b="1" dirty="0">
                <a:solidFill>
                  <a:srgbClr val="007E7A"/>
                </a:solidFill>
              </a:rPr>
              <a:t>by helping them resolve ambivalence, enhance intrinsic motivation, and build confidence to change”</a:t>
            </a:r>
            <a:r>
              <a:rPr lang="en-US" sz="1900" b="1" dirty="0"/>
              <a:t> </a:t>
            </a:r>
            <a:br>
              <a:rPr lang="en-US" sz="1900" b="1" dirty="0"/>
            </a:br>
            <a:r>
              <a:rPr lang="en-US" sz="1900" dirty="0"/>
              <a:t>(</a:t>
            </a:r>
            <a:r>
              <a:rPr lang="en-US" sz="1900" dirty="0" err="1"/>
              <a:t>Kraybill</a:t>
            </a:r>
            <a:r>
              <a:rPr lang="en-US" sz="1900" dirty="0"/>
              <a:t> and Morrison, 2007).</a:t>
            </a:r>
          </a:p>
        </p:txBody>
      </p:sp>
      <p:sp>
        <p:nvSpPr>
          <p:cNvPr id="8" name="Content Placeholder 1"/>
          <p:cNvSpPr>
            <a:spLocks noGrp="1"/>
          </p:cNvSpPr>
          <p:nvPr>
            <p:ph sz="half" idx="1"/>
          </p:nvPr>
        </p:nvSpPr>
        <p:spPr>
          <a:xfrm>
            <a:off x="446088" y="2917556"/>
            <a:ext cx="7859712" cy="3308146"/>
          </a:xfrm>
        </p:spPr>
        <p:txBody>
          <a:bodyPr/>
          <a:lstStyle/>
          <a:p>
            <a:pPr lvl="0">
              <a:lnSpc>
                <a:spcPts val="2400"/>
              </a:lnSpc>
              <a:spcBef>
                <a:spcPts val="800"/>
              </a:spcBef>
              <a:buSzPct val="100000"/>
            </a:pPr>
            <a:r>
              <a:rPr lang="en-US" sz="1900" b="1" dirty="0">
                <a:solidFill>
                  <a:srgbClr val="007E7A"/>
                </a:solidFill>
              </a:rPr>
              <a:t>Open questions, affirmation, reflective listening, and summary reflections (OARS) </a:t>
            </a:r>
            <a:r>
              <a:rPr lang="en-US" sz="1900" dirty="0"/>
              <a:t>are the basic interaction techniques and skills that are used “early and often” in the motivational interviewing approach.</a:t>
            </a:r>
          </a:p>
          <a:p>
            <a:pPr lvl="1">
              <a:lnSpc>
                <a:spcPts val="2400"/>
              </a:lnSpc>
              <a:spcBef>
                <a:spcPts val="800"/>
              </a:spcBef>
            </a:pPr>
            <a:r>
              <a:rPr lang="en-US" sz="1900" b="1" dirty="0">
                <a:solidFill>
                  <a:srgbClr val="007E7A"/>
                </a:solidFill>
              </a:rPr>
              <a:t>OARS: Open questions invite others to: </a:t>
            </a:r>
          </a:p>
          <a:p>
            <a:pPr marL="574675" lvl="2" indent="-341313">
              <a:lnSpc>
                <a:spcPts val="2400"/>
              </a:lnSpc>
              <a:spcBef>
                <a:spcPts val="800"/>
              </a:spcBef>
              <a:buFont typeface="Arial" panose="020B0604020202020204" pitchFamily="34" charset="0"/>
              <a:buChar char="−"/>
            </a:pPr>
            <a:r>
              <a:rPr lang="en-US" sz="1900" dirty="0"/>
              <a:t>Tell their story in their own words without leading them in a specific direction. </a:t>
            </a:r>
          </a:p>
          <a:p>
            <a:pPr marL="574675" lvl="2" indent="-341313">
              <a:lnSpc>
                <a:spcPts val="2400"/>
              </a:lnSpc>
              <a:spcBef>
                <a:spcPts val="800"/>
              </a:spcBef>
              <a:buFont typeface="Arial" panose="020B0604020202020204" pitchFamily="34" charset="0"/>
              <a:buChar char="−"/>
            </a:pPr>
            <a:r>
              <a:rPr lang="en-US" sz="1900" dirty="0"/>
              <a:t>Should be used often in conversation but not exclusively.</a:t>
            </a:r>
          </a:p>
          <a:p>
            <a:pPr marL="574675" lvl="2" indent="-341313">
              <a:lnSpc>
                <a:spcPts val="2400"/>
              </a:lnSpc>
              <a:spcBef>
                <a:spcPts val="800"/>
              </a:spcBef>
              <a:buFont typeface="Arial" panose="020B0604020202020204" pitchFamily="34" charset="0"/>
              <a:buChar char="−"/>
            </a:pPr>
            <a:r>
              <a:rPr lang="en-US" sz="1900" dirty="0"/>
              <a:t>When asking open questions, </a:t>
            </a:r>
            <a:r>
              <a:rPr lang="en-US" sz="1900" b="1" dirty="0">
                <a:solidFill>
                  <a:srgbClr val="007E7A"/>
                </a:solidFill>
              </a:rPr>
              <a:t>be willing to listen to the person’s response.</a:t>
            </a:r>
          </a:p>
        </p:txBody>
      </p:sp>
    </p:spTree>
    <p:extLst>
      <p:ext uri="{BB962C8B-B14F-4D97-AF65-F5344CB8AC3E}">
        <p14:creationId xmlns:p14="http://schemas.microsoft.com/office/powerpoint/2010/main" val="2793792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199" y="1595336"/>
            <a:ext cx="5914418" cy="1058964"/>
          </a:xfrm>
        </p:spPr>
        <p:txBody>
          <a:bodyPr/>
          <a:lstStyle/>
          <a:p>
            <a:pPr lvl="0">
              <a:lnSpc>
                <a:spcPts val="2400"/>
              </a:lnSpc>
              <a:spcBef>
                <a:spcPts val="800"/>
              </a:spcBef>
              <a:spcAft>
                <a:spcPts val="1000"/>
              </a:spcAft>
            </a:pPr>
            <a:r>
              <a:rPr lang="en-US" sz="1900" dirty="0"/>
              <a:t>Closed questions typically elicit a limited response, such as “yes” or “no.” </a:t>
            </a:r>
            <a:r>
              <a:rPr lang="en-US" sz="1900" b="1" dirty="0">
                <a:solidFill>
                  <a:srgbClr val="007E7A"/>
                </a:solidFill>
              </a:rPr>
              <a:t>The following examples contrast open vs. closed questions.</a:t>
            </a:r>
          </a:p>
        </p:txBody>
      </p:sp>
      <p:sp>
        <p:nvSpPr>
          <p:cNvPr id="5" name="Slide Number Placeholder 4"/>
          <p:cNvSpPr>
            <a:spLocks noGrp="1"/>
          </p:cNvSpPr>
          <p:nvPr>
            <p:ph type="sldNum" sz="quarter" idx="4"/>
          </p:nvPr>
        </p:nvSpPr>
        <p:spPr/>
        <p:txBody>
          <a:bodyPr/>
          <a:lstStyle/>
          <a:p>
            <a:fld id="{5D6A1D68-CA34-4E7F-99D4-0766B53ADE06}" type="slidenum">
              <a:rPr lang="en-US" smtClean="0"/>
              <a:pPr/>
              <a:t>84</a:t>
            </a:fld>
            <a:endParaRPr lang="en-US"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6008370" y="1449422"/>
            <a:ext cx="2693184" cy="1857240"/>
          </a:xfrm>
          <a:prstGeom prst="rect">
            <a:avLst/>
          </a:prstGeom>
        </p:spPr>
      </p:pic>
      <p:sp>
        <p:nvSpPr>
          <p:cNvPr id="7" name="Title 3"/>
          <p:cNvSpPr>
            <a:spLocks noGrp="1"/>
          </p:cNvSpPr>
          <p:nvPr>
            <p:ph type="title"/>
          </p:nvPr>
        </p:nvSpPr>
        <p:spPr>
          <a:xfrm>
            <a:off x="457200" y="347472"/>
            <a:ext cx="6400800" cy="1005840"/>
          </a:xfrm>
        </p:spPr>
        <p:txBody>
          <a:bodyPr/>
          <a:lstStyle/>
          <a:p>
            <a:r>
              <a:rPr lang="en-US" dirty="0"/>
              <a:t>Motivational Interviewing: Sample Questions</a:t>
            </a:r>
          </a:p>
        </p:txBody>
      </p:sp>
      <p:sp>
        <p:nvSpPr>
          <p:cNvPr id="8" name="Content Placeholder 1"/>
          <p:cNvSpPr>
            <a:spLocks noGrp="1"/>
          </p:cNvSpPr>
          <p:nvPr>
            <p:ph sz="half" idx="1"/>
          </p:nvPr>
        </p:nvSpPr>
        <p:spPr>
          <a:xfrm>
            <a:off x="446088" y="2674363"/>
            <a:ext cx="7859712" cy="3668071"/>
          </a:xfrm>
        </p:spPr>
        <p:txBody>
          <a:bodyPr/>
          <a:lstStyle/>
          <a:p>
            <a:pPr marL="233363" lvl="0" indent="-233363">
              <a:lnSpc>
                <a:spcPts val="2400"/>
              </a:lnSpc>
              <a:spcBef>
                <a:spcPts val="800"/>
              </a:spcBef>
              <a:spcAft>
                <a:spcPts val="1000"/>
              </a:spcAft>
              <a:buSzPct val="100000"/>
              <a:buFont typeface="Arial" panose="020B0604020202020204" pitchFamily="34" charset="0"/>
              <a:buChar char="•"/>
            </a:pPr>
            <a:r>
              <a:rPr lang="en-US" sz="1900" dirty="0"/>
              <a:t>How can I help you with _____?</a:t>
            </a:r>
          </a:p>
          <a:p>
            <a:pPr marL="233363" lvl="0" indent="-233363">
              <a:lnSpc>
                <a:spcPts val="2400"/>
              </a:lnSpc>
              <a:spcBef>
                <a:spcPts val="800"/>
              </a:spcBef>
              <a:spcAft>
                <a:spcPts val="1000"/>
              </a:spcAft>
              <a:buSzPct val="100000"/>
              <a:buFont typeface="Arial" panose="020B0604020202020204" pitchFamily="34" charset="0"/>
              <a:buChar char="•"/>
            </a:pPr>
            <a:r>
              <a:rPr lang="en-US" sz="1900" dirty="0"/>
              <a:t>Help me understand ____?</a:t>
            </a:r>
          </a:p>
          <a:p>
            <a:pPr marL="233363" lvl="0" indent="-233363">
              <a:lnSpc>
                <a:spcPts val="2400"/>
              </a:lnSpc>
              <a:spcBef>
                <a:spcPts val="800"/>
              </a:spcBef>
              <a:spcAft>
                <a:spcPts val="1000"/>
              </a:spcAft>
              <a:buSzPct val="100000"/>
              <a:buFont typeface="Arial" panose="020B0604020202020204" pitchFamily="34" charset="0"/>
              <a:buChar char="•"/>
            </a:pPr>
            <a:r>
              <a:rPr lang="en-US" sz="1900" dirty="0"/>
              <a:t>How would you like things to be different?</a:t>
            </a:r>
          </a:p>
          <a:p>
            <a:pPr marL="233363" lvl="0" indent="-233363">
              <a:lnSpc>
                <a:spcPts val="2400"/>
              </a:lnSpc>
              <a:spcBef>
                <a:spcPts val="800"/>
              </a:spcBef>
              <a:spcAft>
                <a:spcPts val="1000"/>
              </a:spcAft>
              <a:buSzPct val="100000"/>
              <a:buFont typeface="Arial" panose="020B0604020202020204" pitchFamily="34" charset="0"/>
              <a:buChar char="•"/>
            </a:pPr>
            <a:r>
              <a:rPr lang="en-US" sz="1900" dirty="0"/>
              <a:t>What are the good things about ___ and what are the not so good things about it?</a:t>
            </a:r>
          </a:p>
          <a:p>
            <a:pPr marL="233363" lvl="0" indent="-233363">
              <a:lnSpc>
                <a:spcPts val="2400"/>
              </a:lnSpc>
              <a:spcBef>
                <a:spcPts val="800"/>
              </a:spcBef>
              <a:spcAft>
                <a:spcPts val="1000"/>
              </a:spcAft>
              <a:buSzPct val="100000"/>
              <a:buFont typeface="Arial" panose="020B0604020202020204" pitchFamily="34" charset="0"/>
              <a:buChar char="•"/>
            </a:pPr>
            <a:r>
              <a:rPr lang="en-US" sz="1900" dirty="0"/>
              <a:t>When would you be most likely to___?</a:t>
            </a:r>
          </a:p>
          <a:p>
            <a:pPr marL="233363" lvl="0" indent="-233363">
              <a:lnSpc>
                <a:spcPts val="2400"/>
              </a:lnSpc>
              <a:spcBef>
                <a:spcPts val="800"/>
              </a:spcBef>
              <a:spcAft>
                <a:spcPts val="1000"/>
              </a:spcAft>
              <a:buSzPct val="100000"/>
              <a:buFont typeface="Arial" panose="020B0604020202020204" pitchFamily="34" charset="0"/>
              <a:buChar char="•"/>
            </a:pPr>
            <a:r>
              <a:rPr lang="en-US" sz="1900" dirty="0"/>
              <a:t>What do you think you will lose if you give up ___?</a:t>
            </a:r>
          </a:p>
        </p:txBody>
      </p:sp>
    </p:spTree>
    <p:extLst>
      <p:ext uri="{BB962C8B-B14F-4D97-AF65-F5344CB8AC3E}">
        <p14:creationId xmlns:p14="http://schemas.microsoft.com/office/powerpoint/2010/main" val="30182373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46088" y="1600200"/>
            <a:ext cx="5390508" cy="4351338"/>
          </a:xfrm>
        </p:spPr>
        <p:txBody>
          <a:bodyPr/>
          <a:lstStyle/>
          <a:p>
            <a:pPr marL="233363" lvl="0" indent="-233363">
              <a:lnSpc>
                <a:spcPts val="2400"/>
              </a:lnSpc>
              <a:spcBef>
                <a:spcPts val="800"/>
              </a:spcBef>
              <a:spcAft>
                <a:spcPts val="1000"/>
              </a:spcAft>
              <a:buClr>
                <a:srgbClr val="007E7A"/>
              </a:buClr>
              <a:buFont typeface="Arial" panose="020B0604020202020204" pitchFamily="34" charset="0"/>
              <a:buChar char="•"/>
            </a:pPr>
            <a:r>
              <a:rPr lang="en-US" sz="1900" dirty="0"/>
              <a:t>What have you tried before to make a change?</a:t>
            </a:r>
          </a:p>
          <a:p>
            <a:pPr marL="233363" lvl="0" indent="-233363">
              <a:lnSpc>
                <a:spcPts val="2400"/>
              </a:lnSpc>
              <a:spcBef>
                <a:spcPts val="800"/>
              </a:spcBef>
              <a:spcAft>
                <a:spcPts val="1000"/>
              </a:spcAft>
              <a:buClr>
                <a:srgbClr val="007E7A"/>
              </a:buClr>
              <a:buFont typeface="Arial" panose="020B0604020202020204" pitchFamily="34" charset="0"/>
              <a:buChar char="•"/>
            </a:pPr>
            <a:r>
              <a:rPr lang="en-US" sz="1900" dirty="0"/>
              <a:t>What do you want to do next?</a:t>
            </a:r>
          </a:p>
          <a:p>
            <a:pPr marL="233363" lvl="0" indent="-233363">
              <a:lnSpc>
                <a:spcPts val="2400"/>
              </a:lnSpc>
              <a:spcBef>
                <a:spcPts val="800"/>
              </a:spcBef>
              <a:spcAft>
                <a:spcPts val="1000"/>
              </a:spcAft>
              <a:buClr>
                <a:srgbClr val="007E7A"/>
              </a:buClr>
              <a:buFont typeface="Arial" panose="020B0604020202020204" pitchFamily="34" charset="0"/>
              <a:buChar char="•"/>
            </a:pPr>
            <a:r>
              <a:rPr lang="en-US" sz="1900" dirty="0"/>
              <a:t>Where do you spend your time? </a:t>
            </a:r>
          </a:p>
          <a:p>
            <a:pPr marL="233363" lvl="0" indent="-233363">
              <a:lnSpc>
                <a:spcPts val="2400"/>
              </a:lnSpc>
              <a:spcBef>
                <a:spcPts val="800"/>
              </a:spcBef>
              <a:spcAft>
                <a:spcPts val="1000"/>
              </a:spcAft>
              <a:buClr>
                <a:srgbClr val="007E7A"/>
              </a:buClr>
              <a:buFont typeface="Arial" panose="020B0604020202020204" pitchFamily="34" charset="0"/>
              <a:buChar char="•"/>
            </a:pPr>
            <a:r>
              <a:rPr lang="en-US" sz="1900" dirty="0"/>
              <a:t>Who do you spend your time with? </a:t>
            </a:r>
          </a:p>
          <a:p>
            <a:pPr marL="233363" lvl="0" indent="-233363">
              <a:lnSpc>
                <a:spcPts val="2400"/>
              </a:lnSpc>
              <a:spcBef>
                <a:spcPts val="800"/>
              </a:spcBef>
              <a:spcAft>
                <a:spcPts val="1000"/>
              </a:spcAft>
              <a:buClr>
                <a:srgbClr val="007E7A"/>
              </a:buClr>
              <a:buFont typeface="Arial" panose="020B0604020202020204" pitchFamily="34" charset="0"/>
              <a:buChar char="•"/>
            </a:pPr>
            <a:r>
              <a:rPr lang="en-US" sz="1900" dirty="0"/>
              <a:t>What is the best way to contact you?</a:t>
            </a:r>
          </a:p>
        </p:txBody>
      </p:sp>
      <p:sp>
        <p:nvSpPr>
          <p:cNvPr id="4" name="Title 3"/>
          <p:cNvSpPr>
            <a:spLocks noGrp="1"/>
          </p:cNvSpPr>
          <p:nvPr>
            <p:ph type="title"/>
          </p:nvPr>
        </p:nvSpPr>
        <p:spPr/>
        <p:txBody>
          <a:bodyPr/>
          <a:lstStyle/>
          <a:p>
            <a:r>
              <a:rPr lang="en-US" dirty="0"/>
              <a:t>Motivational Interviewing: Sample Questions </a:t>
            </a:r>
            <a:r>
              <a:rPr lang="en-US" sz="2200" dirty="0"/>
              <a:t>(continued)</a:t>
            </a:r>
          </a:p>
        </p:txBody>
      </p:sp>
      <p:sp>
        <p:nvSpPr>
          <p:cNvPr id="5" name="Slide Number Placeholder 4"/>
          <p:cNvSpPr>
            <a:spLocks noGrp="1"/>
          </p:cNvSpPr>
          <p:nvPr>
            <p:ph type="sldNum" sz="quarter" idx="4"/>
          </p:nvPr>
        </p:nvSpPr>
        <p:spPr/>
        <p:txBody>
          <a:bodyPr/>
          <a:lstStyle/>
          <a:p>
            <a:fld id="{5D6A1D68-CA34-4E7F-99D4-0766B53ADE06}" type="slidenum">
              <a:rPr lang="en-US" smtClean="0"/>
              <a:pPr/>
              <a:t>85</a:t>
            </a:fld>
            <a:endParaRPr lang="en-US"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6008370" y="1449422"/>
            <a:ext cx="2693184" cy="1857240"/>
          </a:xfrm>
          <a:prstGeom prst="rect">
            <a:avLst/>
          </a:prstGeom>
        </p:spPr>
      </p:pic>
    </p:spTree>
    <p:extLst>
      <p:ext uri="{BB962C8B-B14F-4D97-AF65-F5344CB8AC3E}">
        <p14:creationId xmlns:p14="http://schemas.microsoft.com/office/powerpoint/2010/main" val="1540589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a:t>How Do You Treat Patients Experiencing Homelessness?</a:t>
            </a:r>
          </a:p>
        </p:txBody>
      </p:sp>
      <p:sp>
        <p:nvSpPr>
          <p:cNvPr id="8" name="Content Placeholder 6"/>
          <p:cNvSpPr txBox="1">
            <a:spLocks/>
          </p:cNvSpPr>
          <p:nvPr/>
        </p:nvSpPr>
        <p:spPr>
          <a:xfrm>
            <a:off x="1492249" y="2406291"/>
            <a:ext cx="6813552" cy="754422"/>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2400"/>
              </a:lnSpc>
              <a:buClr>
                <a:srgbClr val="007E7A"/>
              </a:buClr>
            </a:pPr>
            <a:r>
              <a:rPr lang="en-US" sz="1900" b="1" dirty="0">
                <a:solidFill>
                  <a:srgbClr val="007E7A"/>
                </a:solidFill>
              </a:rPr>
              <a:t>Quick Response.</a:t>
            </a:r>
            <a:r>
              <a:rPr lang="en-US" sz="1900" dirty="0">
                <a:solidFill>
                  <a:srgbClr val="007E7A"/>
                </a:solidFill>
              </a:rPr>
              <a:t> </a:t>
            </a:r>
            <a:r>
              <a:rPr lang="en-US" sz="1900" dirty="0"/>
              <a:t>Make an effort to immediately call the patient in for triage and services.</a:t>
            </a:r>
          </a:p>
        </p:txBody>
      </p:sp>
      <p:sp>
        <p:nvSpPr>
          <p:cNvPr id="4" name="Slide Number Placeholder 4"/>
          <p:cNvSpPr>
            <a:spLocks noGrp="1"/>
          </p:cNvSpPr>
          <p:nvPr>
            <p:ph type="sldNum" sz="quarter" idx="4"/>
          </p:nvPr>
        </p:nvSpPr>
        <p:spPr>
          <a:xfrm>
            <a:off x="7924801" y="6400800"/>
            <a:ext cx="916502" cy="238125"/>
          </a:xfrm>
        </p:spPr>
        <p:txBody>
          <a:bodyPr/>
          <a:lstStyle/>
          <a:p>
            <a:fld id="{5D6A1D68-CA34-4E7F-99D4-0766B53ADE06}" type="slidenum">
              <a:rPr lang="en-US" smtClean="0"/>
              <a:pPr/>
              <a:t>86</a:t>
            </a:fld>
            <a:endParaRPr lang="en-US" dirty="0"/>
          </a:p>
        </p:txBody>
      </p:sp>
      <p:sp>
        <p:nvSpPr>
          <p:cNvPr id="5" name="Content Placeholder 6"/>
          <p:cNvSpPr txBox="1">
            <a:spLocks/>
          </p:cNvSpPr>
          <p:nvPr/>
        </p:nvSpPr>
        <p:spPr>
          <a:xfrm>
            <a:off x="457200" y="1597795"/>
            <a:ext cx="8423275" cy="440556"/>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solidFill>
                  <a:srgbClr val="007E7A"/>
                </a:solidFill>
              </a:rPr>
              <a:t>Compassion and respect core principles</a:t>
            </a:r>
            <a:endParaRPr lang="en-US" sz="2200" dirty="0">
              <a:solidFill>
                <a:srgbClr val="007E7A"/>
              </a:solidFill>
            </a:endParaRPr>
          </a:p>
        </p:txBody>
      </p:sp>
      <p:sp>
        <p:nvSpPr>
          <p:cNvPr id="6" name="Content Placeholder 6"/>
          <p:cNvSpPr txBox="1">
            <a:spLocks/>
          </p:cNvSpPr>
          <p:nvPr/>
        </p:nvSpPr>
        <p:spPr>
          <a:xfrm>
            <a:off x="1492250" y="3609974"/>
            <a:ext cx="6813552" cy="941747"/>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2400"/>
              </a:lnSpc>
              <a:buClr>
                <a:srgbClr val="007E7A"/>
              </a:buClr>
            </a:pPr>
            <a:r>
              <a:rPr lang="en-US" sz="1900" b="1" dirty="0">
                <a:solidFill>
                  <a:srgbClr val="007E7A"/>
                </a:solidFill>
              </a:rPr>
              <a:t>Exam Room Interview.</a:t>
            </a:r>
            <a:r>
              <a:rPr lang="en-US" sz="1900" dirty="0">
                <a:solidFill>
                  <a:srgbClr val="007E7A"/>
                </a:solidFill>
              </a:rPr>
              <a:t> </a:t>
            </a:r>
            <a:r>
              <a:rPr lang="en-US" sz="1900" dirty="0"/>
              <a:t>In the security of the exam room, </a:t>
            </a:r>
            <a:br>
              <a:rPr lang="en-US" sz="1900" dirty="0"/>
            </a:br>
            <a:r>
              <a:rPr lang="en-US" sz="1900" dirty="0"/>
              <a:t>you should continue to ask the patient routine geo-mapping questions.</a:t>
            </a:r>
          </a:p>
        </p:txBody>
      </p:sp>
      <p:sp>
        <p:nvSpPr>
          <p:cNvPr id="7" name="Content Placeholder 6"/>
          <p:cNvSpPr txBox="1">
            <a:spLocks/>
          </p:cNvSpPr>
          <p:nvPr/>
        </p:nvSpPr>
        <p:spPr>
          <a:xfrm>
            <a:off x="1492250" y="4914899"/>
            <a:ext cx="6813552" cy="1143001"/>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2400"/>
              </a:lnSpc>
              <a:buClr>
                <a:srgbClr val="007E7A"/>
              </a:buClr>
            </a:pPr>
            <a:r>
              <a:rPr lang="en-US" sz="1900" b="1" dirty="0">
                <a:solidFill>
                  <a:srgbClr val="007E7A"/>
                </a:solidFill>
              </a:rPr>
              <a:t>Be Safe.</a:t>
            </a:r>
            <a:r>
              <a:rPr lang="en-US" sz="1900" dirty="0">
                <a:solidFill>
                  <a:srgbClr val="007E7A"/>
                </a:solidFill>
              </a:rPr>
              <a:t> </a:t>
            </a:r>
            <a:r>
              <a:rPr lang="en-US" sz="1900" dirty="0"/>
              <a:t>Due to possible mental health challenges, always use safety precautions. Possibly have two staff members present in </a:t>
            </a:r>
            <a:br>
              <a:rPr lang="en-US" sz="1900" dirty="0"/>
            </a:br>
            <a:r>
              <a:rPr lang="en-US" sz="1900" dirty="0"/>
              <a:t>the exam room. </a:t>
            </a:r>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537846" y="3491607"/>
            <a:ext cx="559641" cy="761306"/>
          </a:xfrm>
          <a:prstGeom prst="rect">
            <a:avLst/>
          </a:prstGeom>
        </p:spPr>
      </p:pic>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561283" y="4862528"/>
            <a:ext cx="652779" cy="730529"/>
          </a:xfrm>
          <a:prstGeom prst="rect">
            <a:avLst/>
          </a:prstGeom>
        </p:spPr>
      </p:pic>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452756" y="2406291"/>
            <a:ext cx="761306" cy="660878"/>
          </a:xfrm>
          <a:prstGeom prst="rect">
            <a:avLst/>
          </a:prstGeom>
        </p:spPr>
      </p:pic>
    </p:spTree>
    <p:extLst>
      <p:ext uri="{BB962C8B-B14F-4D97-AF65-F5344CB8AC3E}">
        <p14:creationId xmlns:p14="http://schemas.microsoft.com/office/powerpoint/2010/main" val="8584058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a:t>Geo-Mapping the Patient</a:t>
            </a:r>
          </a:p>
        </p:txBody>
      </p:sp>
      <p:sp>
        <p:nvSpPr>
          <p:cNvPr id="8" name="Content Placeholder 6"/>
          <p:cNvSpPr txBox="1">
            <a:spLocks/>
          </p:cNvSpPr>
          <p:nvPr/>
        </p:nvSpPr>
        <p:spPr>
          <a:xfrm>
            <a:off x="1400174" y="2290763"/>
            <a:ext cx="6905625" cy="947737"/>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2400"/>
              </a:lnSpc>
              <a:buClr>
                <a:srgbClr val="007E7A"/>
              </a:buClr>
            </a:pPr>
            <a:r>
              <a:rPr lang="en-US" sz="1900" dirty="0"/>
              <a:t>Geo-mapping enables the provider office to locate and contact the patient for follow-up care, and to identify any risk associated with the patient’s current living conditions. </a:t>
            </a:r>
          </a:p>
          <a:p>
            <a:pPr lvl="0">
              <a:lnSpc>
                <a:spcPct val="100000"/>
              </a:lnSpc>
              <a:buClr>
                <a:srgbClr val="007E7A"/>
              </a:buClr>
            </a:pPr>
            <a:endParaRPr lang="en-US" sz="1900" dirty="0"/>
          </a:p>
        </p:txBody>
      </p:sp>
      <p:sp>
        <p:nvSpPr>
          <p:cNvPr id="4" name="Slide Number Placeholder 4"/>
          <p:cNvSpPr>
            <a:spLocks noGrp="1"/>
          </p:cNvSpPr>
          <p:nvPr>
            <p:ph type="sldNum" sz="quarter" idx="4"/>
          </p:nvPr>
        </p:nvSpPr>
        <p:spPr>
          <a:xfrm>
            <a:off x="7924801" y="6400800"/>
            <a:ext cx="916502" cy="238125"/>
          </a:xfrm>
        </p:spPr>
        <p:txBody>
          <a:bodyPr/>
          <a:lstStyle/>
          <a:p>
            <a:fld id="{5D6A1D68-CA34-4E7F-99D4-0766B53ADE06}" type="slidenum">
              <a:rPr lang="en-US" smtClean="0"/>
              <a:pPr/>
              <a:t>87</a:t>
            </a:fld>
            <a:endParaRPr lang="en-US" dirty="0"/>
          </a:p>
        </p:txBody>
      </p:sp>
      <p:sp>
        <p:nvSpPr>
          <p:cNvPr id="5" name="Content Placeholder 6"/>
          <p:cNvSpPr txBox="1">
            <a:spLocks/>
          </p:cNvSpPr>
          <p:nvPr/>
        </p:nvSpPr>
        <p:spPr>
          <a:xfrm>
            <a:off x="457200" y="1597795"/>
            <a:ext cx="8423275" cy="440556"/>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solidFill>
                  <a:srgbClr val="007E7A"/>
                </a:solidFill>
              </a:rPr>
              <a:t>Compassion and respect core principles</a:t>
            </a:r>
            <a:endParaRPr lang="en-US" sz="2200" dirty="0">
              <a:solidFill>
                <a:srgbClr val="007E7A"/>
              </a:solidFill>
            </a:endParaRPr>
          </a:p>
        </p:txBody>
      </p:sp>
      <p:sp>
        <p:nvSpPr>
          <p:cNvPr id="6" name="Content Placeholder 6"/>
          <p:cNvSpPr txBox="1">
            <a:spLocks/>
          </p:cNvSpPr>
          <p:nvPr/>
        </p:nvSpPr>
        <p:spPr>
          <a:xfrm>
            <a:off x="1400175" y="3562350"/>
            <a:ext cx="6905625" cy="2228850"/>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2400"/>
              </a:lnSpc>
              <a:buClr>
                <a:srgbClr val="007E7A"/>
              </a:buClr>
            </a:pPr>
            <a:r>
              <a:rPr lang="en-US" sz="1900" b="1" dirty="0">
                <a:solidFill>
                  <a:srgbClr val="007E7A"/>
                </a:solidFill>
              </a:rPr>
              <a:t>Sample questions are: </a:t>
            </a:r>
          </a:p>
          <a:p>
            <a:pPr marL="228600" lvl="2" indent="-228600">
              <a:lnSpc>
                <a:spcPts val="2400"/>
              </a:lnSpc>
              <a:buFont typeface="Arial" panose="020B0604020202020204" pitchFamily="34" charset="0"/>
              <a:buChar char="•"/>
            </a:pPr>
            <a:r>
              <a:rPr lang="en-US" sz="1900" dirty="0"/>
              <a:t>What is the best way to contact you? </a:t>
            </a:r>
          </a:p>
          <a:p>
            <a:pPr marL="228600" lvl="2" indent="-228600">
              <a:lnSpc>
                <a:spcPts val="2400"/>
              </a:lnSpc>
              <a:buFont typeface="Arial" panose="020B0604020202020204" pitchFamily="34" charset="0"/>
              <a:buChar char="•"/>
            </a:pPr>
            <a:r>
              <a:rPr lang="en-US" sz="1900" dirty="0"/>
              <a:t>What area of the city can we locate you?</a:t>
            </a:r>
          </a:p>
          <a:p>
            <a:pPr marL="228600" lvl="2" indent="-228600">
              <a:lnSpc>
                <a:spcPts val="2400"/>
              </a:lnSpc>
              <a:buFont typeface="Arial" panose="020B0604020202020204" pitchFamily="34" charset="0"/>
              <a:buChar char="•"/>
            </a:pPr>
            <a:r>
              <a:rPr lang="en-US" sz="1900" dirty="0"/>
              <a:t>Do you have a relative or friend that we can contact in order to reach you? </a:t>
            </a:r>
          </a:p>
          <a:p>
            <a:pPr marL="228600" lvl="2" indent="-228600">
              <a:lnSpc>
                <a:spcPts val="2400"/>
              </a:lnSpc>
              <a:buFont typeface="Arial" panose="020B0604020202020204" pitchFamily="34" charset="0"/>
              <a:buChar char="•"/>
            </a:pPr>
            <a:r>
              <a:rPr lang="en-US" sz="1900" dirty="0"/>
              <a:t>Where do you typically sleep at night? </a:t>
            </a:r>
          </a:p>
          <a:p>
            <a:pPr marL="228600" lvl="2" indent="-228600">
              <a:lnSpc>
                <a:spcPts val="2400"/>
              </a:lnSpc>
              <a:buFont typeface="Arial" panose="020B0604020202020204" pitchFamily="34" charset="0"/>
              <a:buChar char="•"/>
            </a:pPr>
            <a:r>
              <a:rPr lang="en-US" sz="1900" dirty="0"/>
              <a:t>Do you have a cell phone?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148" y="3653125"/>
            <a:ext cx="618710" cy="618710"/>
          </a:xfrm>
          <a:prstGeom prst="rect">
            <a:avLst/>
          </a:prstGeom>
        </p:spPr>
      </p:pic>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615950" y="2290762"/>
            <a:ext cx="455198" cy="719137"/>
          </a:xfrm>
          <a:prstGeom prst="rect">
            <a:avLst/>
          </a:prstGeom>
        </p:spPr>
      </p:pic>
    </p:spTree>
    <p:extLst>
      <p:ext uri="{BB962C8B-B14F-4D97-AF65-F5344CB8AC3E}">
        <p14:creationId xmlns:p14="http://schemas.microsoft.com/office/powerpoint/2010/main" val="15199561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47472"/>
            <a:ext cx="6400800" cy="479379"/>
          </a:xfrm>
        </p:spPr>
        <p:txBody>
          <a:bodyPr/>
          <a:lstStyle/>
          <a:p>
            <a:r>
              <a:rPr lang="en-US" sz="3400" dirty="0"/>
              <a:t>Geo-Mapping the Patient </a:t>
            </a:r>
            <a:endParaRPr lang="en-US" sz="2600" dirty="0"/>
          </a:p>
        </p:txBody>
      </p:sp>
      <p:sp>
        <p:nvSpPr>
          <p:cNvPr id="5" name="Slide Number Placeholder 4"/>
          <p:cNvSpPr>
            <a:spLocks noGrp="1"/>
          </p:cNvSpPr>
          <p:nvPr>
            <p:ph type="sldNum" sz="quarter" idx="4"/>
          </p:nvPr>
        </p:nvSpPr>
        <p:spPr/>
        <p:txBody>
          <a:bodyPr/>
          <a:lstStyle/>
          <a:p>
            <a:fld id="{5D6A1D68-CA34-4E7F-99D4-0766B53ADE06}" type="slidenum">
              <a:rPr lang="en-US" smtClean="0"/>
              <a:pPr/>
              <a:t>88</a:t>
            </a:fld>
            <a:endParaRPr lang="en-US" dirty="0"/>
          </a:p>
        </p:txBody>
      </p:sp>
      <p:sp>
        <p:nvSpPr>
          <p:cNvPr id="7" name="Content Placeholder 1"/>
          <p:cNvSpPr>
            <a:spLocks noGrp="1"/>
          </p:cNvSpPr>
          <p:nvPr>
            <p:ph sz="half" idx="1"/>
          </p:nvPr>
        </p:nvSpPr>
        <p:spPr>
          <a:xfrm>
            <a:off x="457200" y="2290763"/>
            <a:ext cx="7341951" cy="2222871"/>
          </a:xfrm>
        </p:spPr>
        <p:txBody>
          <a:bodyPr/>
          <a:lstStyle/>
          <a:p>
            <a:pPr lvl="0">
              <a:lnSpc>
                <a:spcPts val="2400"/>
              </a:lnSpc>
              <a:spcBef>
                <a:spcPts val="800"/>
              </a:spcBef>
              <a:buSzPct val="100000"/>
            </a:pPr>
            <a:r>
              <a:rPr lang="en-US" sz="1900" dirty="0"/>
              <a:t>Homeless agencies can provide assistance with mapping </a:t>
            </a:r>
            <a:br>
              <a:rPr lang="en-US" sz="1900" dirty="0"/>
            </a:br>
            <a:r>
              <a:rPr lang="en-US" sz="1900" dirty="0"/>
              <a:t>the patient. </a:t>
            </a:r>
          </a:p>
          <a:p>
            <a:pPr marL="233363" lvl="1" indent="-233363">
              <a:lnSpc>
                <a:spcPts val="2400"/>
              </a:lnSpc>
              <a:spcBef>
                <a:spcPts val="800"/>
              </a:spcBef>
              <a:buSzPct val="100000"/>
            </a:pPr>
            <a:r>
              <a:rPr lang="en-US" sz="1900" dirty="0"/>
              <a:t>Map the city’s homeless population in an effort to provide assistance and to track movement. </a:t>
            </a:r>
          </a:p>
          <a:p>
            <a:pPr marL="233363" lvl="1" indent="-233363">
              <a:lnSpc>
                <a:spcPts val="2400"/>
              </a:lnSpc>
              <a:spcBef>
                <a:spcPts val="800"/>
              </a:spcBef>
              <a:buSzPct val="100000"/>
            </a:pPr>
            <a:r>
              <a:rPr lang="en-US" sz="1900" dirty="0"/>
              <a:t>Identify the location of homeless concentrations, which enable health care providers to reach out and provide care. </a:t>
            </a:r>
          </a:p>
          <a:p>
            <a:pPr marL="233363" lvl="1" indent="-233363">
              <a:lnSpc>
                <a:spcPts val="2400"/>
              </a:lnSpc>
              <a:spcBef>
                <a:spcPts val="800"/>
              </a:spcBef>
              <a:buSzPct val="100000"/>
            </a:pPr>
            <a:endParaRPr lang="en-US" sz="1900" dirty="0"/>
          </a:p>
        </p:txBody>
      </p:sp>
      <p:sp>
        <p:nvSpPr>
          <p:cNvPr id="9" name="Content Placeholder 6"/>
          <p:cNvSpPr txBox="1">
            <a:spLocks/>
          </p:cNvSpPr>
          <p:nvPr/>
        </p:nvSpPr>
        <p:spPr>
          <a:xfrm>
            <a:off x="457200" y="1597795"/>
            <a:ext cx="8423275" cy="440556"/>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solidFill>
                  <a:srgbClr val="007E7A"/>
                </a:solidFill>
              </a:rPr>
              <a:t>Compassion and respect core principles</a:t>
            </a:r>
            <a:endParaRPr lang="en-US" sz="2200" dirty="0">
              <a:solidFill>
                <a:srgbClr val="007E7A"/>
              </a:solidFill>
            </a:endParaRPr>
          </a:p>
        </p:txBody>
      </p: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7008382" y="2487579"/>
            <a:ext cx="1678417" cy="1157449"/>
          </a:xfrm>
          <a:prstGeom prst="rect">
            <a:avLst/>
          </a:prstGeom>
        </p:spPr>
      </p:pic>
      <p:sp>
        <p:nvSpPr>
          <p:cNvPr id="8" name="Rectangle 7"/>
          <p:cNvSpPr/>
          <p:nvPr/>
        </p:nvSpPr>
        <p:spPr>
          <a:xfrm>
            <a:off x="498475" y="819186"/>
            <a:ext cx="1413849" cy="338554"/>
          </a:xfrm>
          <a:prstGeom prst="rect">
            <a:avLst/>
          </a:prstGeom>
        </p:spPr>
        <p:txBody>
          <a:bodyPr wrap="none" lIns="0" tIns="0" rIns="0" bIns="0">
            <a:spAutoFit/>
          </a:bodyPr>
          <a:lstStyle/>
          <a:p>
            <a:r>
              <a:rPr lang="en-US" sz="2200" dirty="0">
                <a:solidFill>
                  <a:srgbClr val="007E7A"/>
                </a:solidFill>
              </a:rPr>
              <a:t>(continued)</a:t>
            </a:r>
          </a:p>
        </p:txBody>
      </p:sp>
    </p:spTree>
    <p:extLst>
      <p:ext uri="{BB962C8B-B14F-4D97-AF65-F5344CB8AC3E}">
        <p14:creationId xmlns:p14="http://schemas.microsoft.com/office/powerpoint/2010/main" val="15923597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400" dirty="0"/>
              <a:t>Homeless Patient Care Model (HPCM)</a:t>
            </a:r>
          </a:p>
        </p:txBody>
      </p:sp>
      <p:sp>
        <p:nvSpPr>
          <p:cNvPr id="5" name="Slide Number Placeholder 4"/>
          <p:cNvSpPr>
            <a:spLocks noGrp="1"/>
          </p:cNvSpPr>
          <p:nvPr>
            <p:ph type="sldNum" sz="quarter" idx="4"/>
          </p:nvPr>
        </p:nvSpPr>
        <p:spPr/>
        <p:txBody>
          <a:bodyPr/>
          <a:lstStyle/>
          <a:p>
            <a:fld id="{5D6A1D68-CA34-4E7F-99D4-0766B53ADE06}" type="slidenum">
              <a:rPr lang="en-US" smtClean="0"/>
              <a:pPr/>
              <a:t>89</a:t>
            </a:fld>
            <a:endParaRPr lang="en-US" dirty="0"/>
          </a:p>
        </p:txBody>
      </p:sp>
      <p:sp>
        <p:nvSpPr>
          <p:cNvPr id="7" name="Content Placeholder 1"/>
          <p:cNvSpPr>
            <a:spLocks noGrp="1"/>
          </p:cNvSpPr>
          <p:nvPr>
            <p:ph sz="half" idx="1"/>
          </p:nvPr>
        </p:nvSpPr>
        <p:spPr>
          <a:xfrm>
            <a:off x="446088" y="2479694"/>
            <a:ext cx="7859712" cy="3273406"/>
          </a:xfrm>
        </p:spPr>
        <p:txBody>
          <a:bodyPr/>
          <a:lstStyle/>
          <a:p>
            <a:pPr marL="233363" lvl="0" indent="-233363">
              <a:lnSpc>
                <a:spcPts val="2400"/>
              </a:lnSpc>
              <a:spcBef>
                <a:spcPts val="800"/>
              </a:spcBef>
              <a:spcAft>
                <a:spcPts val="600"/>
              </a:spcAft>
              <a:buSzPct val="100000"/>
              <a:buFont typeface="Arial" panose="020B0604020202020204" pitchFamily="34" charset="0"/>
              <a:buChar char="•"/>
            </a:pPr>
            <a:r>
              <a:rPr lang="en-US" sz="1900" dirty="0"/>
              <a:t>Along with the (non-clinical) ambassador, they will process </a:t>
            </a:r>
            <a:br>
              <a:rPr lang="en-US" sz="1900" dirty="0"/>
            </a:br>
            <a:r>
              <a:rPr lang="en-US" sz="1900" dirty="0"/>
              <a:t>patients through your health care delivery system. </a:t>
            </a:r>
          </a:p>
          <a:p>
            <a:pPr marL="233363" lvl="0" indent="-233363">
              <a:lnSpc>
                <a:spcPts val="2400"/>
              </a:lnSpc>
              <a:spcBef>
                <a:spcPts val="800"/>
              </a:spcBef>
              <a:spcAft>
                <a:spcPts val="1000"/>
              </a:spcAft>
              <a:buSzPct val="100000"/>
              <a:buFont typeface="Arial" panose="020B0604020202020204" pitchFamily="34" charset="0"/>
              <a:buChar char="•"/>
            </a:pPr>
            <a:r>
              <a:rPr lang="en-US" sz="1900" dirty="0"/>
              <a:t>They will conduct referral services to the appropriate external organizations. </a:t>
            </a:r>
          </a:p>
          <a:p>
            <a:pPr marL="233363" lvl="1" indent="-233363">
              <a:lnSpc>
                <a:spcPts val="2400"/>
              </a:lnSpc>
              <a:spcBef>
                <a:spcPts val="800"/>
              </a:spcBef>
              <a:spcAft>
                <a:spcPts val="1000"/>
              </a:spcAft>
              <a:buSzPct val="100000"/>
            </a:pPr>
            <a:endParaRPr lang="en-US" sz="1900" dirty="0"/>
          </a:p>
        </p:txBody>
      </p:sp>
      <p:sp>
        <p:nvSpPr>
          <p:cNvPr id="9" name="Content Placeholder 6"/>
          <p:cNvSpPr txBox="1">
            <a:spLocks/>
          </p:cNvSpPr>
          <p:nvPr/>
        </p:nvSpPr>
        <p:spPr>
          <a:xfrm>
            <a:off x="457200" y="1597795"/>
            <a:ext cx="6595353" cy="440556"/>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solidFill>
                  <a:srgbClr val="007E7A"/>
                </a:solidFill>
              </a:rPr>
              <a:t>Designate a physician champion(s) to provide care to your homeless patients.</a:t>
            </a:r>
            <a:endParaRPr lang="en-US" sz="2200" dirty="0">
              <a:solidFill>
                <a:srgbClr val="007E7A"/>
              </a:solidFill>
            </a:endParaRPr>
          </a:p>
        </p:txBody>
      </p: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6632561" y="1498600"/>
            <a:ext cx="2297430" cy="1584325"/>
          </a:xfrm>
          <a:prstGeom prst="rect">
            <a:avLst/>
          </a:prstGeom>
        </p:spPr>
      </p:pic>
    </p:spTree>
    <p:extLst>
      <p:ext uri="{BB962C8B-B14F-4D97-AF65-F5344CB8AC3E}">
        <p14:creationId xmlns:p14="http://schemas.microsoft.com/office/powerpoint/2010/main" val="833079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F60C3E-85FF-2B4B-84CA-D34E084CD594}"/>
              </a:ext>
            </a:extLst>
          </p:cNvPr>
          <p:cNvSpPr>
            <a:spLocks noGrp="1"/>
          </p:cNvSpPr>
          <p:nvPr>
            <p:ph type="title"/>
          </p:nvPr>
        </p:nvSpPr>
        <p:spPr>
          <a:xfrm>
            <a:off x="457200" y="347472"/>
            <a:ext cx="6400800" cy="1005840"/>
          </a:xfrm>
        </p:spPr>
        <p:txBody>
          <a:bodyPr/>
          <a:lstStyle/>
          <a:p>
            <a:r>
              <a:rPr lang="en-US" sz="3400" dirty="0"/>
              <a:t>Could This Be </a:t>
            </a:r>
            <a:r>
              <a:rPr lang="en-US" sz="3400" b="1" dirty="0"/>
              <a:t>Me</a:t>
            </a:r>
            <a:r>
              <a:rPr lang="en-US" sz="3400" dirty="0"/>
              <a:t>?</a:t>
            </a:r>
          </a:p>
        </p:txBody>
      </p:sp>
      <p:sp>
        <p:nvSpPr>
          <p:cNvPr id="11" name="Content Placeholder 10"/>
          <p:cNvSpPr>
            <a:spLocks noGrp="1"/>
          </p:cNvSpPr>
          <p:nvPr>
            <p:ph sz="quarter" idx="12"/>
          </p:nvPr>
        </p:nvSpPr>
        <p:spPr>
          <a:xfrm>
            <a:off x="457200" y="1600200"/>
            <a:ext cx="4977442" cy="2628089"/>
          </a:xfrm>
          <a:prstGeom prst="rect">
            <a:avLst/>
          </a:prstGeom>
        </p:spPr>
        <p:txBody>
          <a:bodyPr/>
          <a:lstStyle/>
          <a:p>
            <a:r>
              <a:rPr lang="en-US" sz="2200" b="1" dirty="0">
                <a:solidFill>
                  <a:srgbClr val="007E7A"/>
                </a:solidFill>
              </a:rPr>
              <a:t>What about us?</a:t>
            </a:r>
          </a:p>
          <a:p>
            <a:pPr marL="233363" lvl="1" indent="-233363"/>
            <a:r>
              <a:rPr lang="en-US" sz="1900" dirty="0"/>
              <a:t>What would happen if you were </a:t>
            </a:r>
            <a:br>
              <a:rPr lang="en-US" sz="1900" dirty="0"/>
            </a:br>
            <a:r>
              <a:rPr lang="en-US" sz="1900" dirty="0"/>
              <a:t>out of work for 90 days? </a:t>
            </a:r>
          </a:p>
          <a:p>
            <a:pPr marL="574675" lvl="2" indent="-341313">
              <a:buFont typeface="Arial" panose="020B0604020202020204" pitchFamily="34" charset="0"/>
              <a:buChar char="−"/>
            </a:pPr>
            <a:r>
              <a:rPr lang="en-US" dirty="0"/>
              <a:t>Experienced a medical emergency </a:t>
            </a:r>
            <a:br>
              <a:rPr lang="en-US" dirty="0"/>
            </a:br>
            <a:r>
              <a:rPr lang="en-US" dirty="0"/>
              <a:t>that prohibited you from working? </a:t>
            </a:r>
          </a:p>
          <a:p>
            <a:pPr marL="574675" lvl="2" indent="-341313">
              <a:buFont typeface="Arial" panose="020B0604020202020204" pitchFamily="34" charset="0"/>
              <a:buChar char="−"/>
            </a:pPr>
            <a:r>
              <a:rPr lang="en-US" dirty="0"/>
              <a:t>Car broke down and you didn’t </a:t>
            </a:r>
            <a:br>
              <a:rPr lang="en-US" dirty="0"/>
            </a:br>
            <a:r>
              <a:rPr lang="en-US" dirty="0"/>
              <a:t>have the money for repairs?  </a:t>
            </a:r>
          </a:p>
          <a:p>
            <a:pPr marL="574675" lvl="2" indent="-341313">
              <a:buFont typeface="Arial" panose="020B0604020202020204" pitchFamily="34" charset="0"/>
              <a:buChar char="−"/>
            </a:pPr>
            <a:r>
              <a:rPr lang="en-US" dirty="0"/>
              <a:t>Family members could not provide support? </a:t>
            </a:r>
          </a:p>
          <a:p>
            <a:pPr marL="233363" indent="-233363">
              <a:buClr>
                <a:srgbClr val="007E7A"/>
              </a:buClr>
              <a:buFont typeface="Arial" panose="020B0604020202020204" pitchFamily="34" charset="0"/>
              <a:buChar char="•"/>
            </a:pPr>
            <a:r>
              <a:rPr lang="en-US" sz="1900" dirty="0"/>
              <a:t>What would </a:t>
            </a:r>
            <a:r>
              <a:rPr lang="en-US" sz="1900" b="1" dirty="0"/>
              <a:t>you</a:t>
            </a:r>
            <a:r>
              <a:rPr lang="en-US" sz="1900" dirty="0"/>
              <a:t> do? </a:t>
            </a:r>
          </a:p>
          <a:p>
            <a:pPr marL="233363" indent="-233363">
              <a:buClr>
                <a:srgbClr val="007E7A"/>
              </a:buClr>
              <a:buFont typeface="Arial" panose="020B0604020202020204" pitchFamily="34" charset="0"/>
              <a:buChar char="•"/>
            </a:pPr>
            <a:r>
              <a:rPr lang="en-US" sz="1900" dirty="0"/>
              <a:t>Where would </a:t>
            </a:r>
            <a:r>
              <a:rPr lang="en-US" sz="1900" b="1" dirty="0"/>
              <a:t>you</a:t>
            </a:r>
            <a:r>
              <a:rPr lang="en-US" sz="1900" dirty="0"/>
              <a:t> go? </a:t>
            </a:r>
          </a:p>
        </p:txBody>
      </p:sp>
      <p:sp>
        <p:nvSpPr>
          <p:cNvPr id="2" name="Slide Number Placeholder 1">
            <a:extLst>
              <a:ext uri="{FF2B5EF4-FFF2-40B4-BE49-F238E27FC236}">
                <a16:creationId xmlns:a16="http://schemas.microsoft.com/office/drawing/2014/main" id="{28468486-1AD7-9443-9669-5B49A9E6B868}"/>
              </a:ext>
            </a:extLst>
          </p:cNvPr>
          <p:cNvSpPr>
            <a:spLocks noGrp="1"/>
          </p:cNvSpPr>
          <p:nvPr>
            <p:ph type="sldNum" sz="quarter" idx="4"/>
          </p:nvPr>
        </p:nvSpPr>
        <p:spPr>
          <a:xfrm>
            <a:off x="7924801" y="6400800"/>
            <a:ext cx="916502" cy="238125"/>
          </a:xfrm>
          <a:prstGeom prst="rect">
            <a:avLst/>
          </a:prstGeom>
        </p:spPr>
        <p:txBody>
          <a:bodyPr/>
          <a:lstStyle/>
          <a:p>
            <a:fld id="{5D6A1D68-CA34-4E7F-99D4-0766B53ADE06}" type="slidenum">
              <a:rPr lang="en-US" smtClean="0"/>
              <a:pPr/>
              <a:t>9</a:t>
            </a:fld>
            <a:endParaRPr lang="en-US"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4824730" y="1665288"/>
            <a:ext cx="4011295" cy="3444240"/>
          </a:xfrm>
          <a:prstGeom prst="rect">
            <a:avLst/>
          </a:prstGeom>
        </p:spPr>
      </p:pic>
    </p:spTree>
    <p:extLst>
      <p:ext uri="{BB962C8B-B14F-4D97-AF65-F5344CB8AC3E}">
        <p14:creationId xmlns:p14="http://schemas.microsoft.com/office/powerpoint/2010/main" val="218480490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400" dirty="0"/>
              <a:t>Homeless: </a:t>
            </a:r>
            <a:br>
              <a:rPr lang="en-US" sz="3400" dirty="0"/>
            </a:br>
            <a:r>
              <a:rPr lang="en-US" sz="3400" dirty="0"/>
              <a:t>Clinical Health Care Services </a:t>
            </a:r>
          </a:p>
        </p:txBody>
      </p:sp>
      <p:sp>
        <p:nvSpPr>
          <p:cNvPr id="5" name="Slide Number Placeholder 4"/>
          <p:cNvSpPr>
            <a:spLocks noGrp="1"/>
          </p:cNvSpPr>
          <p:nvPr>
            <p:ph type="sldNum" sz="quarter" idx="4"/>
          </p:nvPr>
        </p:nvSpPr>
        <p:spPr/>
        <p:txBody>
          <a:bodyPr/>
          <a:lstStyle/>
          <a:p>
            <a:fld id="{5D6A1D68-CA34-4E7F-99D4-0766B53ADE06}" type="slidenum">
              <a:rPr lang="en-US" smtClean="0"/>
              <a:pPr/>
              <a:t>90</a:t>
            </a:fld>
            <a:endParaRPr lang="en-US" dirty="0"/>
          </a:p>
        </p:txBody>
      </p:sp>
      <p:sp>
        <p:nvSpPr>
          <p:cNvPr id="6" name="Content Placeholder 3"/>
          <p:cNvSpPr>
            <a:spLocks noGrp="1"/>
          </p:cNvSpPr>
          <p:nvPr>
            <p:ph sz="quarter" idx="4294967295"/>
          </p:nvPr>
        </p:nvSpPr>
        <p:spPr>
          <a:xfrm>
            <a:off x="446088" y="1480463"/>
            <a:ext cx="7816073" cy="560387"/>
          </a:xfrm>
          <a:prstGeom prst="rect">
            <a:avLst/>
          </a:prstGeom>
        </p:spPr>
        <p:txBody>
          <a:bodyPr lIns="0" rIns="0"/>
          <a:lstStyle/>
          <a:p>
            <a:pPr marL="0" indent="0">
              <a:lnSpc>
                <a:spcPts val="2400"/>
              </a:lnSpc>
              <a:buNone/>
            </a:pPr>
            <a:r>
              <a:rPr lang="en-US" sz="1900" b="1" dirty="0">
                <a:solidFill>
                  <a:srgbClr val="007E7A"/>
                </a:solidFill>
              </a:rPr>
              <a:t>The following range of services could be considered basic primary health care for patients experiencing homelessness.</a:t>
            </a:r>
          </a:p>
        </p:txBody>
      </p:sp>
      <p:sp>
        <p:nvSpPr>
          <p:cNvPr id="8" name="Content Placeholder 1"/>
          <p:cNvSpPr txBox="1">
            <a:spLocks/>
          </p:cNvSpPr>
          <p:nvPr/>
        </p:nvSpPr>
        <p:spPr>
          <a:xfrm>
            <a:off x="1119187" y="2224456"/>
            <a:ext cx="2977422" cy="3310581"/>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Tx/>
              <a:buNone/>
              <a:tabLst/>
              <a:defRPr sz="2400" kern="1200">
                <a:solidFill>
                  <a:schemeClr val="tx1"/>
                </a:solidFill>
                <a:latin typeface="+mn-lt"/>
                <a:ea typeface="+mn-ea"/>
                <a:cs typeface="+mn-cs"/>
              </a:defRPr>
            </a:lvl1pPr>
            <a:lvl2pPr marL="0" marR="0" indent="-274320" algn="l" defTabSz="914400" rtl="0" eaLnBrk="1" fontAlgn="auto" latinLnBrk="0" hangingPunct="1">
              <a:lnSpc>
                <a:spcPts val="2600"/>
              </a:lnSpc>
              <a:spcBef>
                <a:spcPts val="1000"/>
              </a:spcBef>
              <a:spcAft>
                <a:spcPts val="0"/>
              </a:spcAft>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marR="0" indent="-274320" algn="l" defTabSz="914400" rtl="0" eaLnBrk="1" fontAlgn="auto" latinLnBrk="0" hangingPunct="1">
              <a:lnSpc>
                <a:spcPts val="2400"/>
              </a:lnSpc>
              <a:spcBef>
                <a:spcPts val="500"/>
              </a:spcBef>
              <a:spcAft>
                <a:spcPts val="0"/>
              </a:spcAft>
              <a:buClr>
                <a:srgbClr val="007E7A"/>
              </a:buClr>
              <a:buSzTx/>
              <a:buFont typeface=".AppleSystemUIFont"/>
              <a:buChar char="–"/>
              <a:tabLst/>
              <a:defRPr sz="1800" kern="1200">
                <a:solidFill>
                  <a:schemeClr val="tx1"/>
                </a:solidFill>
                <a:latin typeface="+mn-lt"/>
                <a:ea typeface="+mn-ea"/>
                <a:cs typeface="+mn-cs"/>
              </a:defRPr>
            </a:lvl3pPr>
            <a:lvl4pPr marL="914400" marR="0" indent="-274320" algn="l" defTabSz="914400" rtl="0" eaLnBrk="1" fontAlgn="auto" latinLnBrk="0" hangingPunct="1">
              <a:lnSpc>
                <a:spcPct val="90000"/>
              </a:lnSpc>
              <a:spcBef>
                <a:spcPts val="500"/>
              </a:spcBef>
              <a:spcAft>
                <a:spcPts val="0"/>
              </a:spcAft>
              <a:buClr>
                <a:srgbClr val="007E7A"/>
              </a:buClr>
              <a:buSzTx/>
              <a:buFont typeface=".AppleSystemUIFont"/>
              <a:buChar char="»"/>
              <a:tabLst/>
              <a:defRPr sz="1600" kern="1200">
                <a:solidFill>
                  <a:schemeClr val="tx1"/>
                </a:solidFill>
                <a:latin typeface="+mn-lt"/>
                <a:ea typeface="+mn-ea"/>
                <a:cs typeface="+mn-cs"/>
              </a:defRPr>
            </a:lvl4pPr>
            <a:lvl5pPr marL="2057400" marR="0" indent="-228600" algn="l" defTabSz="914400" rtl="0" eaLnBrk="1" fontAlgn="auto" latinLnBrk="0" hangingPunct="1">
              <a:lnSpc>
                <a:spcPts val="2400"/>
              </a:lnSpc>
              <a:spcBef>
                <a:spcPts val="500"/>
              </a:spcBef>
              <a:spcAft>
                <a:spcPts val="0"/>
              </a:spcAft>
              <a:buClr>
                <a:srgbClr val="007E7A"/>
              </a:buClr>
              <a:buSzPct val="11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2400"/>
              </a:lnSpc>
              <a:spcAft>
                <a:spcPts val="1000"/>
              </a:spcAft>
            </a:pPr>
            <a:r>
              <a:rPr lang="en-US" sz="1900" dirty="0"/>
              <a:t>Outreach to them where they are, including the streets.</a:t>
            </a:r>
          </a:p>
          <a:p>
            <a:pPr lvl="0">
              <a:lnSpc>
                <a:spcPts val="2400"/>
              </a:lnSpc>
              <a:spcAft>
                <a:spcPts val="1000"/>
              </a:spcAft>
            </a:pPr>
            <a:r>
              <a:rPr lang="en-US" sz="1900" dirty="0"/>
              <a:t>Provide general medical assessment and treatment for chronic and acute illnesses.</a:t>
            </a:r>
          </a:p>
          <a:p>
            <a:pPr lvl="0">
              <a:lnSpc>
                <a:spcPts val="2400"/>
              </a:lnSpc>
              <a:spcAft>
                <a:spcPts val="1000"/>
              </a:spcAft>
            </a:pPr>
            <a:r>
              <a:rPr lang="en-US" sz="1900" dirty="0"/>
              <a:t>Provide specific screening, treatment and follow-up for such health problems as high blood pressure.</a:t>
            </a:r>
          </a:p>
        </p:txBody>
      </p:sp>
      <p:sp>
        <p:nvSpPr>
          <p:cNvPr id="9" name="Content Placeholder 1"/>
          <p:cNvSpPr txBox="1">
            <a:spLocks/>
          </p:cNvSpPr>
          <p:nvPr/>
        </p:nvSpPr>
        <p:spPr>
          <a:xfrm>
            <a:off x="5158405" y="2224457"/>
            <a:ext cx="3427951" cy="4293076"/>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Tx/>
              <a:buNone/>
              <a:tabLst/>
              <a:defRPr sz="2400" kern="1200">
                <a:solidFill>
                  <a:schemeClr val="tx1"/>
                </a:solidFill>
                <a:latin typeface="+mn-lt"/>
                <a:ea typeface="+mn-ea"/>
                <a:cs typeface="+mn-cs"/>
              </a:defRPr>
            </a:lvl1pPr>
            <a:lvl2pPr marL="0" marR="0" indent="-274320" algn="l" defTabSz="914400" rtl="0" eaLnBrk="1" fontAlgn="auto" latinLnBrk="0" hangingPunct="1">
              <a:lnSpc>
                <a:spcPts val="2600"/>
              </a:lnSpc>
              <a:spcBef>
                <a:spcPts val="1000"/>
              </a:spcBef>
              <a:spcAft>
                <a:spcPts val="0"/>
              </a:spcAft>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marR="0" indent="-274320" algn="l" defTabSz="914400" rtl="0" eaLnBrk="1" fontAlgn="auto" latinLnBrk="0" hangingPunct="1">
              <a:lnSpc>
                <a:spcPts val="2400"/>
              </a:lnSpc>
              <a:spcBef>
                <a:spcPts val="500"/>
              </a:spcBef>
              <a:spcAft>
                <a:spcPts val="0"/>
              </a:spcAft>
              <a:buClr>
                <a:srgbClr val="007E7A"/>
              </a:buClr>
              <a:buSzTx/>
              <a:buFont typeface=".AppleSystemUIFont"/>
              <a:buChar char="–"/>
              <a:tabLst/>
              <a:defRPr sz="1800" kern="1200">
                <a:solidFill>
                  <a:schemeClr val="tx1"/>
                </a:solidFill>
                <a:latin typeface="+mn-lt"/>
                <a:ea typeface="+mn-ea"/>
                <a:cs typeface="+mn-cs"/>
              </a:defRPr>
            </a:lvl3pPr>
            <a:lvl4pPr marL="914400" marR="0" indent="-274320" algn="l" defTabSz="914400" rtl="0" eaLnBrk="1" fontAlgn="auto" latinLnBrk="0" hangingPunct="1">
              <a:lnSpc>
                <a:spcPct val="90000"/>
              </a:lnSpc>
              <a:spcBef>
                <a:spcPts val="500"/>
              </a:spcBef>
              <a:spcAft>
                <a:spcPts val="0"/>
              </a:spcAft>
              <a:buClr>
                <a:srgbClr val="007E7A"/>
              </a:buClr>
              <a:buSzTx/>
              <a:buFont typeface=".AppleSystemUIFont"/>
              <a:buChar char="»"/>
              <a:tabLst/>
              <a:defRPr sz="1600" kern="1200">
                <a:solidFill>
                  <a:schemeClr val="tx1"/>
                </a:solidFill>
                <a:latin typeface="+mn-lt"/>
                <a:ea typeface="+mn-ea"/>
                <a:cs typeface="+mn-cs"/>
              </a:defRPr>
            </a:lvl4pPr>
            <a:lvl5pPr marL="2057400" marR="0" indent="-228600" algn="l" defTabSz="914400" rtl="0" eaLnBrk="1" fontAlgn="auto" latinLnBrk="0" hangingPunct="1">
              <a:lnSpc>
                <a:spcPts val="2400"/>
              </a:lnSpc>
              <a:spcBef>
                <a:spcPts val="500"/>
              </a:spcBef>
              <a:spcAft>
                <a:spcPts val="0"/>
              </a:spcAft>
              <a:buClr>
                <a:srgbClr val="007E7A"/>
              </a:buClr>
              <a:buSzPct val="11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2400"/>
              </a:lnSpc>
              <a:spcAft>
                <a:spcPts val="1000"/>
              </a:spcAft>
              <a:tabLst>
                <a:tab pos="233363" algn="l"/>
              </a:tabLst>
            </a:pPr>
            <a:r>
              <a:rPr lang="en-US" sz="1900" dirty="0"/>
              <a:t>Provide pediatric services (including well-baby </a:t>
            </a:r>
            <a:br>
              <a:rPr lang="en-US" sz="1900" dirty="0"/>
            </a:br>
            <a:r>
              <a:rPr lang="en-US" sz="1900" dirty="0"/>
              <a:t>clinics, immunizations and screening for lead poisoning), </a:t>
            </a:r>
            <a:br>
              <a:rPr lang="en-US" sz="1900" dirty="0"/>
            </a:br>
            <a:r>
              <a:rPr lang="en-US" sz="1900" dirty="0"/>
              <a:t>and diagnostic and psychosocial intervention programs for both preschool and school-age children to address emotional disability and developmental delays.</a:t>
            </a:r>
          </a:p>
          <a:p>
            <a:pPr lvl="0">
              <a:lnSpc>
                <a:spcPts val="2400"/>
              </a:lnSpc>
              <a:tabLst>
                <a:tab pos="233363" algn="l"/>
              </a:tabLst>
            </a:pPr>
            <a:r>
              <a:rPr lang="en-US" sz="1900" dirty="0"/>
              <a:t>Ancillary services (dentistry, podiatry, optometry, and specialized diets).</a:t>
            </a:r>
          </a:p>
        </p:txBody>
      </p:sp>
      <p:pic>
        <p:nvPicPr>
          <p:cNvPr id="15" name="Picture 14"/>
          <p:cNvPicPr/>
          <p:nvPr/>
        </p:nvPicPr>
        <p:blipFill>
          <a:blip r:embed="rId2">
            <a:extLst>
              <a:ext uri="{28A0092B-C50C-407E-A947-70E740481C1C}">
                <a14:useLocalDpi xmlns:a14="http://schemas.microsoft.com/office/drawing/2010/main" val="0"/>
              </a:ext>
            </a:extLst>
          </a:blip>
          <a:stretch>
            <a:fillRect/>
          </a:stretch>
        </p:blipFill>
        <p:spPr>
          <a:xfrm>
            <a:off x="7889132" y="2078808"/>
            <a:ext cx="946893" cy="775240"/>
          </a:xfrm>
          <a:prstGeom prst="rect">
            <a:avLst/>
          </a:prstGeom>
        </p:spPr>
      </p:pic>
      <p:sp>
        <p:nvSpPr>
          <p:cNvPr id="16" name="Oval 15"/>
          <p:cNvSpPr/>
          <p:nvPr/>
        </p:nvSpPr>
        <p:spPr>
          <a:xfrm>
            <a:off x="452438" y="2286000"/>
            <a:ext cx="405328" cy="40532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1</a:t>
            </a:r>
          </a:p>
        </p:txBody>
      </p:sp>
      <p:sp>
        <p:nvSpPr>
          <p:cNvPr id="17" name="Oval 16"/>
          <p:cNvSpPr/>
          <p:nvPr/>
        </p:nvSpPr>
        <p:spPr>
          <a:xfrm>
            <a:off x="4482874" y="2284375"/>
            <a:ext cx="405328" cy="40532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4</a:t>
            </a:r>
          </a:p>
        </p:txBody>
      </p:sp>
      <p:sp>
        <p:nvSpPr>
          <p:cNvPr id="18" name="Oval 17"/>
          <p:cNvSpPr/>
          <p:nvPr/>
        </p:nvSpPr>
        <p:spPr>
          <a:xfrm>
            <a:off x="452438" y="3377138"/>
            <a:ext cx="405328" cy="40532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2</a:t>
            </a:r>
          </a:p>
        </p:txBody>
      </p:sp>
      <p:sp>
        <p:nvSpPr>
          <p:cNvPr id="19" name="Oval 18"/>
          <p:cNvSpPr/>
          <p:nvPr/>
        </p:nvSpPr>
        <p:spPr>
          <a:xfrm>
            <a:off x="446088" y="4869066"/>
            <a:ext cx="405328" cy="40532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3</a:t>
            </a:r>
          </a:p>
        </p:txBody>
      </p:sp>
      <p:sp>
        <p:nvSpPr>
          <p:cNvPr id="22" name="Oval 21"/>
          <p:cNvSpPr/>
          <p:nvPr/>
        </p:nvSpPr>
        <p:spPr>
          <a:xfrm>
            <a:off x="4465084" y="5500688"/>
            <a:ext cx="405328" cy="40532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5</a:t>
            </a:r>
          </a:p>
        </p:txBody>
      </p:sp>
    </p:spTree>
    <p:extLst>
      <p:ext uri="{BB962C8B-B14F-4D97-AF65-F5344CB8AC3E}">
        <p14:creationId xmlns:p14="http://schemas.microsoft.com/office/powerpoint/2010/main" val="4174465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400" dirty="0"/>
              <a:t>Homeless: Clinical Health Care Services </a:t>
            </a:r>
            <a:r>
              <a:rPr lang="en-US" sz="2200" dirty="0"/>
              <a:t>(continued)</a:t>
            </a:r>
          </a:p>
        </p:txBody>
      </p:sp>
      <p:sp>
        <p:nvSpPr>
          <p:cNvPr id="5" name="Slide Number Placeholder 4"/>
          <p:cNvSpPr>
            <a:spLocks noGrp="1"/>
          </p:cNvSpPr>
          <p:nvPr>
            <p:ph type="sldNum" sz="quarter" idx="4"/>
          </p:nvPr>
        </p:nvSpPr>
        <p:spPr/>
        <p:txBody>
          <a:bodyPr/>
          <a:lstStyle/>
          <a:p>
            <a:fld id="{5D6A1D68-CA34-4E7F-99D4-0766B53ADE06}" type="slidenum">
              <a:rPr lang="en-US" smtClean="0"/>
              <a:pPr/>
              <a:t>91</a:t>
            </a:fld>
            <a:endParaRPr lang="en-US" dirty="0"/>
          </a:p>
        </p:txBody>
      </p:sp>
      <p:sp>
        <p:nvSpPr>
          <p:cNvPr id="8" name="Content Placeholder 1"/>
          <p:cNvSpPr txBox="1">
            <a:spLocks/>
          </p:cNvSpPr>
          <p:nvPr/>
        </p:nvSpPr>
        <p:spPr>
          <a:xfrm>
            <a:off x="1119188" y="2224457"/>
            <a:ext cx="2869153" cy="3803515"/>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Tx/>
              <a:buNone/>
              <a:tabLst/>
              <a:defRPr sz="2400" kern="1200">
                <a:solidFill>
                  <a:schemeClr val="tx1"/>
                </a:solidFill>
                <a:latin typeface="+mn-lt"/>
                <a:ea typeface="+mn-ea"/>
                <a:cs typeface="+mn-cs"/>
              </a:defRPr>
            </a:lvl1pPr>
            <a:lvl2pPr marL="0" marR="0" indent="-274320" algn="l" defTabSz="914400" rtl="0" eaLnBrk="1" fontAlgn="auto" latinLnBrk="0" hangingPunct="1">
              <a:lnSpc>
                <a:spcPts val="2600"/>
              </a:lnSpc>
              <a:spcBef>
                <a:spcPts val="1000"/>
              </a:spcBef>
              <a:spcAft>
                <a:spcPts val="0"/>
              </a:spcAft>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marR="0" indent="-274320" algn="l" defTabSz="914400" rtl="0" eaLnBrk="1" fontAlgn="auto" latinLnBrk="0" hangingPunct="1">
              <a:lnSpc>
                <a:spcPts val="2400"/>
              </a:lnSpc>
              <a:spcBef>
                <a:spcPts val="500"/>
              </a:spcBef>
              <a:spcAft>
                <a:spcPts val="0"/>
              </a:spcAft>
              <a:buClr>
                <a:srgbClr val="007E7A"/>
              </a:buClr>
              <a:buSzTx/>
              <a:buFont typeface=".AppleSystemUIFont"/>
              <a:buChar char="–"/>
              <a:tabLst/>
              <a:defRPr sz="1800" kern="1200">
                <a:solidFill>
                  <a:schemeClr val="tx1"/>
                </a:solidFill>
                <a:latin typeface="+mn-lt"/>
                <a:ea typeface="+mn-ea"/>
                <a:cs typeface="+mn-cs"/>
              </a:defRPr>
            </a:lvl3pPr>
            <a:lvl4pPr marL="914400" marR="0" indent="-274320" algn="l" defTabSz="914400" rtl="0" eaLnBrk="1" fontAlgn="auto" latinLnBrk="0" hangingPunct="1">
              <a:lnSpc>
                <a:spcPct val="90000"/>
              </a:lnSpc>
              <a:spcBef>
                <a:spcPts val="500"/>
              </a:spcBef>
              <a:spcAft>
                <a:spcPts val="0"/>
              </a:spcAft>
              <a:buClr>
                <a:srgbClr val="007E7A"/>
              </a:buClr>
              <a:buSzTx/>
              <a:buFont typeface=".AppleSystemUIFont"/>
              <a:buChar char="»"/>
              <a:tabLst/>
              <a:defRPr sz="1600" kern="1200">
                <a:solidFill>
                  <a:schemeClr val="tx1"/>
                </a:solidFill>
                <a:latin typeface="+mn-lt"/>
                <a:ea typeface="+mn-ea"/>
                <a:cs typeface="+mn-cs"/>
              </a:defRPr>
            </a:lvl4pPr>
            <a:lvl5pPr marL="2057400" marR="0" indent="-228600" algn="l" defTabSz="914400" rtl="0" eaLnBrk="1" fontAlgn="auto" latinLnBrk="0" hangingPunct="1">
              <a:lnSpc>
                <a:spcPts val="2400"/>
              </a:lnSpc>
              <a:spcBef>
                <a:spcPts val="500"/>
              </a:spcBef>
              <a:spcAft>
                <a:spcPts val="0"/>
              </a:spcAft>
              <a:buClr>
                <a:srgbClr val="007E7A"/>
              </a:buClr>
              <a:buSzPct val="11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2400"/>
              </a:lnSpc>
              <a:spcAft>
                <a:spcPts val="1000"/>
              </a:spcAft>
            </a:pPr>
            <a:r>
              <a:rPr lang="en-US" sz="1900" dirty="0"/>
              <a:t>Access to mental health care and substance abuse services, including access to specialized housing.</a:t>
            </a:r>
          </a:p>
          <a:p>
            <a:pPr lvl="0">
              <a:lnSpc>
                <a:spcPts val="2400"/>
              </a:lnSpc>
              <a:spcAft>
                <a:spcPts val="1000"/>
              </a:spcAft>
            </a:pPr>
            <a:r>
              <a:rPr lang="en-US" sz="1900" dirty="0"/>
              <a:t>Referral and access to convalescent care, as well as long-term medical and nursing care for catastrophic illness.</a:t>
            </a:r>
          </a:p>
          <a:p>
            <a:pPr lvl="0">
              <a:lnSpc>
                <a:spcPts val="2400"/>
              </a:lnSpc>
              <a:spcAft>
                <a:spcPts val="1000"/>
              </a:spcAft>
            </a:pPr>
            <a:r>
              <a:rPr lang="en-US" sz="1900" dirty="0"/>
              <a:t>Gynecological services and prenatal care.</a:t>
            </a:r>
          </a:p>
        </p:txBody>
      </p:sp>
      <p:sp>
        <p:nvSpPr>
          <p:cNvPr id="9" name="Content Placeholder 1"/>
          <p:cNvSpPr txBox="1">
            <a:spLocks/>
          </p:cNvSpPr>
          <p:nvPr/>
        </p:nvSpPr>
        <p:spPr>
          <a:xfrm>
            <a:off x="5153022" y="2224457"/>
            <a:ext cx="3569816" cy="3676977"/>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Tx/>
              <a:buNone/>
              <a:tabLst/>
              <a:defRPr sz="2400" kern="1200">
                <a:solidFill>
                  <a:schemeClr val="tx1"/>
                </a:solidFill>
                <a:latin typeface="+mn-lt"/>
                <a:ea typeface="+mn-ea"/>
                <a:cs typeface="+mn-cs"/>
              </a:defRPr>
            </a:lvl1pPr>
            <a:lvl2pPr marL="0" marR="0" indent="-274320" algn="l" defTabSz="914400" rtl="0" eaLnBrk="1" fontAlgn="auto" latinLnBrk="0" hangingPunct="1">
              <a:lnSpc>
                <a:spcPts val="2600"/>
              </a:lnSpc>
              <a:spcBef>
                <a:spcPts val="1000"/>
              </a:spcBef>
              <a:spcAft>
                <a:spcPts val="0"/>
              </a:spcAft>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marR="0" indent="-274320" algn="l" defTabSz="914400" rtl="0" eaLnBrk="1" fontAlgn="auto" latinLnBrk="0" hangingPunct="1">
              <a:lnSpc>
                <a:spcPts val="2400"/>
              </a:lnSpc>
              <a:spcBef>
                <a:spcPts val="500"/>
              </a:spcBef>
              <a:spcAft>
                <a:spcPts val="0"/>
              </a:spcAft>
              <a:buClr>
                <a:srgbClr val="007E7A"/>
              </a:buClr>
              <a:buSzTx/>
              <a:buFont typeface=".AppleSystemUIFont"/>
              <a:buChar char="–"/>
              <a:tabLst/>
              <a:defRPr sz="1800" kern="1200">
                <a:solidFill>
                  <a:schemeClr val="tx1"/>
                </a:solidFill>
                <a:latin typeface="+mn-lt"/>
                <a:ea typeface="+mn-ea"/>
                <a:cs typeface="+mn-cs"/>
              </a:defRPr>
            </a:lvl3pPr>
            <a:lvl4pPr marL="914400" marR="0" indent="-274320" algn="l" defTabSz="914400" rtl="0" eaLnBrk="1" fontAlgn="auto" latinLnBrk="0" hangingPunct="1">
              <a:lnSpc>
                <a:spcPct val="90000"/>
              </a:lnSpc>
              <a:spcBef>
                <a:spcPts val="500"/>
              </a:spcBef>
              <a:spcAft>
                <a:spcPts val="0"/>
              </a:spcAft>
              <a:buClr>
                <a:srgbClr val="007E7A"/>
              </a:buClr>
              <a:buSzTx/>
              <a:buFont typeface=".AppleSystemUIFont"/>
              <a:buChar char="»"/>
              <a:tabLst/>
              <a:defRPr sz="1600" kern="1200">
                <a:solidFill>
                  <a:schemeClr val="tx1"/>
                </a:solidFill>
                <a:latin typeface="+mn-lt"/>
                <a:ea typeface="+mn-ea"/>
                <a:cs typeface="+mn-cs"/>
              </a:defRPr>
            </a:lvl4pPr>
            <a:lvl5pPr marL="2057400" marR="0" indent="-228600" algn="l" defTabSz="914400" rtl="0" eaLnBrk="1" fontAlgn="auto" latinLnBrk="0" hangingPunct="1">
              <a:lnSpc>
                <a:spcPts val="2400"/>
              </a:lnSpc>
              <a:spcBef>
                <a:spcPts val="500"/>
              </a:spcBef>
              <a:spcAft>
                <a:spcPts val="0"/>
              </a:spcAft>
              <a:buClr>
                <a:srgbClr val="007E7A"/>
              </a:buClr>
              <a:buSzPct val="11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2400"/>
              </a:lnSpc>
              <a:spcAft>
                <a:spcPts val="1000"/>
              </a:spcAft>
            </a:pPr>
            <a:r>
              <a:rPr lang="en-US" sz="1900" dirty="0"/>
              <a:t>Communicable diseases and opioid addiction.</a:t>
            </a:r>
          </a:p>
          <a:p>
            <a:pPr lvl="0">
              <a:lnSpc>
                <a:spcPts val="2400"/>
              </a:lnSpc>
              <a:spcAft>
                <a:spcPts val="1000"/>
              </a:spcAft>
            </a:pPr>
            <a:r>
              <a:rPr lang="en-US" sz="1900" dirty="0"/>
              <a:t>Educational services, </a:t>
            </a:r>
            <a:br>
              <a:rPr lang="en-US" sz="1900" dirty="0"/>
            </a:br>
            <a:r>
              <a:rPr lang="en-US" sz="1900" dirty="0"/>
              <a:t>primarily with regard to </a:t>
            </a:r>
            <a:br>
              <a:rPr lang="en-US" sz="1900" dirty="0"/>
            </a:br>
            <a:r>
              <a:rPr lang="en-US" sz="1900" dirty="0"/>
              <a:t>family planning and the prevention of sexually transmitted diseases (including the free distribution of condoms as part of AIDS education efforts).</a:t>
            </a:r>
          </a:p>
        </p:txBody>
      </p:sp>
      <p:sp>
        <p:nvSpPr>
          <p:cNvPr id="7" name="Content Placeholder 3"/>
          <p:cNvSpPr>
            <a:spLocks noGrp="1"/>
          </p:cNvSpPr>
          <p:nvPr>
            <p:ph sz="quarter" idx="4294967295"/>
          </p:nvPr>
        </p:nvSpPr>
        <p:spPr>
          <a:xfrm>
            <a:off x="446088" y="1480463"/>
            <a:ext cx="7816073" cy="560387"/>
          </a:xfrm>
          <a:prstGeom prst="rect">
            <a:avLst/>
          </a:prstGeom>
        </p:spPr>
        <p:txBody>
          <a:bodyPr lIns="0" rIns="0"/>
          <a:lstStyle/>
          <a:p>
            <a:pPr marL="0" indent="0">
              <a:lnSpc>
                <a:spcPts val="2400"/>
              </a:lnSpc>
              <a:buNone/>
            </a:pPr>
            <a:r>
              <a:rPr lang="en-US" sz="1900" b="1" dirty="0">
                <a:solidFill>
                  <a:srgbClr val="007E7A"/>
                </a:solidFill>
              </a:rPr>
              <a:t>The following range of services could be considered basic primary health care for patients experiencing homelessness.</a:t>
            </a:r>
          </a:p>
        </p:txBody>
      </p:sp>
      <p:pic>
        <p:nvPicPr>
          <p:cNvPr id="18" name="Picture 17"/>
          <p:cNvPicPr/>
          <p:nvPr/>
        </p:nvPicPr>
        <p:blipFill>
          <a:blip r:embed="rId2">
            <a:extLst>
              <a:ext uri="{28A0092B-C50C-407E-A947-70E740481C1C}">
                <a14:useLocalDpi xmlns:a14="http://schemas.microsoft.com/office/drawing/2010/main" val="0"/>
              </a:ext>
            </a:extLst>
          </a:blip>
          <a:stretch>
            <a:fillRect/>
          </a:stretch>
        </p:blipFill>
        <p:spPr>
          <a:xfrm>
            <a:off x="7754977" y="3331860"/>
            <a:ext cx="868963" cy="573920"/>
          </a:xfrm>
          <a:prstGeom prst="rect">
            <a:avLst/>
          </a:prstGeom>
        </p:spPr>
      </p:pic>
      <p:sp>
        <p:nvSpPr>
          <p:cNvPr id="16" name="Oval 15"/>
          <p:cNvSpPr/>
          <p:nvPr/>
        </p:nvSpPr>
        <p:spPr>
          <a:xfrm>
            <a:off x="452438" y="2286000"/>
            <a:ext cx="405328" cy="40532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6</a:t>
            </a:r>
          </a:p>
        </p:txBody>
      </p:sp>
      <p:sp>
        <p:nvSpPr>
          <p:cNvPr id="17" name="Oval 16"/>
          <p:cNvSpPr/>
          <p:nvPr/>
        </p:nvSpPr>
        <p:spPr>
          <a:xfrm>
            <a:off x="4482874" y="2284375"/>
            <a:ext cx="405328" cy="40532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9</a:t>
            </a:r>
          </a:p>
        </p:txBody>
      </p:sp>
      <p:sp>
        <p:nvSpPr>
          <p:cNvPr id="19" name="Oval 18"/>
          <p:cNvSpPr/>
          <p:nvPr/>
        </p:nvSpPr>
        <p:spPr>
          <a:xfrm>
            <a:off x="452438" y="3703116"/>
            <a:ext cx="405328" cy="40532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7</a:t>
            </a:r>
          </a:p>
        </p:txBody>
      </p:sp>
      <p:sp>
        <p:nvSpPr>
          <p:cNvPr id="20" name="Oval 19"/>
          <p:cNvSpPr/>
          <p:nvPr/>
        </p:nvSpPr>
        <p:spPr>
          <a:xfrm>
            <a:off x="446088" y="5453672"/>
            <a:ext cx="405328" cy="40532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AAC832"/>
                </a:solidFill>
              </a:rPr>
              <a:t>8</a:t>
            </a:r>
          </a:p>
        </p:txBody>
      </p:sp>
      <p:sp>
        <p:nvSpPr>
          <p:cNvPr id="21" name="Oval 20"/>
          <p:cNvSpPr/>
          <p:nvPr/>
        </p:nvSpPr>
        <p:spPr>
          <a:xfrm>
            <a:off x="4469999" y="3084176"/>
            <a:ext cx="405328" cy="405328"/>
          </a:xfrm>
          <a:prstGeom prst="ellipse">
            <a:avLst/>
          </a:prstGeom>
          <a:solidFill>
            <a:schemeClr val="bg1"/>
          </a:solidFill>
          <a:ln w="38100">
            <a:solidFill>
              <a:srgbClr val="AAC83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rgbClr val="AAC832"/>
                </a:solidFill>
              </a:rPr>
              <a:t>10</a:t>
            </a:r>
          </a:p>
        </p:txBody>
      </p:sp>
    </p:spTree>
    <p:extLst>
      <p:ext uri="{BB962C8B-B14F-4D97-AF65-F5344CB8AC3E}">
        <p14:creationId xmlns:p14="http://schemas.microsoft.com/office/powerpoint/2010/main" val="37417471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400" dirty="0"/>
              <a:t>Provider Recommendations</a:t>
            </a:r>
          </a:p>
        </p:txBody>
      </p:sp>
      <p:sp>
        <p:nvSpPr>
          <p:cNvPr id="8" name="Content Placeholder 7"/>
          <p:cNvSpPr>
            <a:spLocks noGrp="1"/>
          </p:cNvSpPr>
          <p:nvPr>
            <p:ph sz="quarter" idx="12"/>
          </p:nvPr>
        </p:nvSpPr>
        <p:spPr>
          <a:xfrm>
            <a:off x="457202" y="1600200"/>
            <a:ext cx="4727642" cy="4637088"/>
          </a:xfrm>
        </p:spPr>
        <p:txBody>
          <a:bodyPr/>
          <a:lstStyle/>
          <a:p>
            <a:pPr marL="233363" lvl="0" indent="-233363">
              <a:lnSpc>
                <a:spcPct val="100000"/>
              </a:lnSpc>
              <a:spcBef>
                <a:spcPts val="800"/>
              </a:spcBef>
              <a:buClr>
                <a:srgbClr val="007E7A"/>
              </a:buClr>
              <a:buFont typeface="Arial" panose="020B0604020202020204" pitchFamily="34" charset="0"/>
              <a:buChar char="•"/>
            </a:pPr>
            <a:r>
              <a:rPr lang="en-US" sz="1900" dirty="0"/>
              <a:t>Identify patients who may be homeless or at risk of becoming homeless. </a:t>
            </a:r>
          </a:p>
          <a:p>
            <a:pPr marL="233363" lvl="0" indent="-233363">
              <a:lnSpc>
                <a:spcPct val="100000"/>
              </a:lnSpc>
              <a:spcBef>
                <a:spcPts val="800"/>
              </a:spcBef>
              <a:buClr>
                <a:srgbClr val="007E7A"/>
              </a:buClr>
              <a:buFont typeface="Arial" panose="020B0604020202020204" pitchFamily="34" charset="0"/>
              <a:buChar char="•"/>
            </a:pPr>
            <a:r>
              <a:rPr lang="en-US" sz="1900" dirty="0"/>
              <a:t>Provide care without bias, including preventive care, and do not withhold care based on concerns about lack of adherence. </a:t>
            </a:r>
          </a:p>
          <a:p>
            <a:pPr marL="233363" lvl="0" indent="-233363">
              <a:lnSpc>
                <a:spcPct val="100000"/>
              </a:lnSpc>
              <a:spcBef>
                <a:spcPts val="800"/>
              </a:spcBef>
              <a:buClr>
                <a:srgbClr val="007E7A"/>
              </a:buClr>
              <a:buFont typeface="Arial" panose="020B0604020202020204" pitchFamily="34" charset="0"/>
              <a:buChar char="•"/>
            </a:pPr>
            <a:r>
              <a:rPr lang="en-US" sz="1900" dirty="0"/>
              <a:t>Be familiar with homeless resources. </a:t>
            </a:r>
          </a:p>
          <a:p>
            <a:pPr marL="233363" lvl="0" indent="-233363">
              <a:lnSpc>
                <a:spcPct val="100000"/>
              </a:lnSpc>
              <a:spcBef>
                <a:spcPts val="800"/>
              </a:spcBef>
              <a:buClr>
                <a:srgbClr val="007E7A"/>
              </a:buClr>
              <a:buFont typeface="Arial" panose="020B0604020202020204" pitchFamily="34" charset="0"/>
              <a:buChar char="•"/>
            </a:pPr>
            <a:r>
              <a:rPr lang="en-US" sz="1900" dirty="0"/>
              <a:t>Simplify medical regimens and address barriers, including transportation needs, for follow-up care.  </a:t>
            </a:r>
          </a:p>
          <a:p>
            <a:pPr marL="233363" indent="-233363">
              <a:lnSpc>
                <a:spcPct val="100000"/>
              </a:lnSpc>
              <a:spcBef>
                <a:spcPts val="800"/>
              </a:spcBef>
              <a:buFont typeface="Arial" panose="020B0604020202020204" pitchFamily="34" charset="0"/>
              <a:buChar char="•"/>
            </a:pPr>
            <a:endParaRPr lang="en-US" sz="1900" dirty="0"/>
          </a:p>
        </p:txBody>
      </p:sp>
      <p:sp>
        <p:nvSpPr>
          <p:cNvPr id="5" name="Slide Number Placeholder 4"/>
          <p:cNvSpPr>
            <a:spLocks noGrp="1"/>
          </p:cNvSpPr>
          <p:nvPr>
            <p:ph type="sldNum" sz="quarter" idx="4"/>
          </p:nvPr>
        </p:nvSpPr>
        <p:spPr/>
        <p:txBody>
          <a:bodyPr/>
          <a:lstStyle/>
          <a:p>
            <a:fld id="{5D6A1D68-CA34-4E7F-99D4-0766B53ADE06}" type="slidenum">
              <a:rPr lang="en-US" smtClean="0"/>
              <a:pPr/>
              <a:t>92</a:t>
            </a:fld>
            <a:endParaRPr lang="en-US" dirty="0"/>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rot="515978">
            <a:off x="4880895" y="1350597"/>
            <a:ext cx="4583662" cy="3935695"/>
          </a:xfrm>
          <a:prstGeom prst="rect">
            <a:avLst/>
          </a:prstGeom>
        </p:spPr>
      </p:pic>
    </p:spTree>
    <p:extLst>
      <p:ext uri="{BB962C8B-B14F-4D97-AF65-F5344CB8AC3E}">
        <p14:creationId xmlns:p14="http://schemas.microsoft.com/office/powerpoint/2010/main" val="12803436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57200" y="947618"/>
            <a:ext cx="4322956" cy="5728244"/>
          </a:xfrm>
        </p:spPr>
        <p:txBody>
          <a:bodyPr/>
          <a:lstStyle/>
          <a:p>
            <a:pPr>
              <a:lnSpc>
                <a:spcPct val="100000"/>
              </a:lnSpc>
              <a:spcAft>
                <a:spcPts val="8400"/>
              </a:spcAft>
            </a:pPr>
            <a:r>
              <a:rPr lang="en-US" sz="1900" b="1" dirty="0">
                <a:solidFill>
                  <a:srgbClr val="007E7A"/>
                </a:solidFill>
              </a:rPr>
              <a:t>To schedule services </a:t>
            </a:r>
            <a:br>
              <a:rPr lang="en-US" sz="1900" b="1" dirty="0">
                <a:solidFill>
                  <a:srgbClr val="007E7A"/>
                </a:solidFill>
              </a:rPr>
            </a:br>
            <a:r>
              <a:rPr lang="en-US" sz="1900" b="1" dirty="0">
                <a:solidFill>
                  <a:srgbClr val="007E7A"/>
                </a:solidFill>
              </a:rPr>
              <a:t>(e.g., housing food and others): </a:t>
            </a:r>
          </a:p>
          <a:p>
            <a:pPr>
              <a:lnSpc>
                <a:spcPct val="100000"/>
              </a:lnSpc>
              <a:spcAft>
                <a:spcPts val="1400"/>
              </a:spcAft>
            </a:pPr>
            <a:r>
              <a:rPr lang="en-US" sz="1900" b="1" dirty="0">
                <a:solidFill>
                  <a:srgbClr val="007E7A"/>
                </a:solidFill>
              </a:rPr>
              <a:t>Handbook of Referral Services: </a:t>
            </a:r>
            <a:r>
              <a:rPr lang="en-US" sz="1900" dirty="0"/>
              <a:t>Attached</a:t>
            </a:r>
          </a:p>
          <a:p>
            <a:pPr>
              <a:lnSpc>
                <a:spcPct val="100000"/>
              </a:lnSpc>
              <a:spcAft>
                <a:spcPts val="1300"/>
              </a:spcAft>
            </a:pPr>
            <a:r>
              <a:rPr lang="en-US" sz="1900" b="1" dirty="0">
                <a:solidFill>
                  <a:srgbClr val="007E7A"/>
                </a:solidFill>
              </a:rPr>
              <a:t>Mobile Application: </a:t>
            </a:r>
            <a:r>
              <a:rPr lang="en-US" sz="1900" dirty="0"/>
              <a:t/>
            </a:r>
            <a:br>
              <a:rPr lang="en-US" sz="1900" dirty="0"/>
            </a:br>
            <a:r>
              <a:rPr lang="en-US" sz="1900" b="1" dirty="0"/>
              <a:t>Android</a:t>
            </a:r>
            <a:r>
              <a:rPr lang="en-US" sz="1900" dirty="0"/>
              <a:t>*: SCUG – Homeless Application;  </a:t>
            </a:r>
            <a:br>
              <a:rPr lang="en-US" sz="1900" dirty="0"/>
            </a:br>
            <a:r>
              <a:rPr lang="en-US" sz="1900" b="1" dirty="0" err="1"/>
              <a:t>Iphone</a:t>
            </a:r>
            <a:r>
              <a:rPr lang="en-US" sz="1900" dirty="0"/>
              <a:t>*: </a:t>
            </a:r>
            <a:r>
              <a:rPr lang="en-US" sz="1900" dirty="0" err="1"/>
              <a:t>OurCalling</a:t>
            </a:r>
            <a:r>
              <a:rPr lang="en-US" sz="1900" dirty="0"/>
              <a:t> - Homeless Support</a:t>
            </a:r>
          </a:p>
          <a:p>
            <a:pPr>
              <a:lnSpc>
                <a:spcPct val="100000"/>
              </a:lnSpc>
              <a:spcAft>
                <a:spcPts val="600"/>
              </a:spcAft>
            </a:pPr>
            <a:r>
              <a:rPr lang="en-US" sz="1900" b="1" dirty="0">
                <a:solidFill>
                  <a:srgbClr val="007E7A"/>
                </a:solidFill>
              </a:rPr>
              <a:t>Websites:</a:t>
            </a:r>
          </a:p>
        </p:txBody>
      </p:sp>
      <p:sp>
        <p:nvSpPr>
          <p:cNvPr id="8" name="Content Placeholder 7"/>
          <p:cNvSpPr>
            <a:spLocks noGrp="1"/>
          </p:cNvSpPr>
          <p:nvPr>
            <p:ph sz="half" idx="2"/>
          </p:nvPr>
        </p:nvSpPr>
        <p:spPr>
          <a:xfrm>
            <a:off x="4981811" y="947618"/>
            <a:ext cx="4085618" cy="4351338"/>
          </a:xfrm>
        </p:spPr>
        <p:txBody>
          <a:bodyPr/>
          <a:lstStyle/>
          <a:p>
            <a:pPr>
              <a:lnSpc>
                <a:spcPct val="100000"/>
              </a:lnSpc>
              <a:spcAft>
                <a:spcPts val="2000"/>
              </a:spcAft>
            </a:pPr>
            <a:r>
              <a:rPr lang="en-US" sz="1900" b="1" dirty="0">
                <a:solidFill>
                  <a:srgbClr val="007E7A"/>
                </a:solidFill>
              </a:rPr>
              <a:t>Online database that registers community resource agencies:</a:t>
            </a:r>
            <a:br>
              <a:rPr lang="en-US" sz="1900" b="1" dirty="0">
                <a:solidFill>
                  <a:srgbClr val="007E7A"/>
                </a:solidFill>
              </a:rPr>
            </a:br>
            <a:r>
              <a:rPr lang="en-US" sz="1900" dirty="0"/>
              <a:t> </a:t>
            </a:r>
            <a:endParaRPr lang="en-US" sz="1900" b="1" dirty="0">
              <a:solidFill>
                <a:srgbClr val="007E7A"/>
              </a:solidFill>
            </a:endParaRPr>
          </a:p>
          <a:p>
            <a:pPr>
              <a:lnSpc>
                <a:spcPct val="100000"/>
              </a:lnSpc>
            </a:pPr>
            <a:r>
              <a:rPr lang="en-US" sz="1900" b="1" dirty="0">
                <a:solidFill>
                  <a:srgbClr val="007E7A"/>
                </a:solidFill>
              </a:rPr>
              <a:t>Shelters and emergency housing listings for the state of California:</a:t>
            </a:r>
          </a:p>
          <a:p>
            <a:pPr>
              <a:lnSpc>
                <a:spcPct val="100000"/>
              </a:lnSpc>
            </a:pPr>
            <a:endParaRPr lang="en-US" sz="1900" b="1" dirty="0">
              <a:solidFill>
                <a:srgbClr val="007E7A"/>
              </a:solidFill>
            </a:endParaRPr>
          </a:p>
          <a:p>
            <a:pPr>
              <a:lnSpc>
                <a:spcPct val="100000"/>
              </a:lnSpc>
            </a:pPr>
            <a:endParaRPr lang="en-US" sz="1900" b="1" dirty="0">
              <a:solidFill>
                <a:srgbClr val="007E7A"/>
              </a:solidFill>
            </a:endParaRPr>
          </a:p>
          <a:p>
            <a:pPr>
              <a:lnSpc>
                <a:spcPts val="2400"/>
              </a:lnSpc>
            </a:pPr>
            <a:r>
              <a:rPr lang="en-US" sz="1900" b="1" dirty="0">
                <a:solidFill>
                  <a:srgbClr val="007E7A"/>
                </a:solidFill>
              </a:rPr>
              <a:t>Homeless Health Care </a:t>
            </a:r>
            <a:br>
              <a:rPr lang="en-US" sz="1900" b="1" dirty="0">
                <a:solidFill>
                  <a:srgbClr val="007E7A"/>
                </a:solidFill>
              </a:rPr>
            </a:br>
            <a:r>
              <a:rPr lang="en-US" sz="1900" b="1" dirty="0">
                <a:solidFill>
                  <a:srgbClr val="007E7A"/>
                </a:solidFill>
              </a:rPr>
              <a:t>Los Angeles: Resources and Referrals </a:t>
            </a:r>
          </a:p>
          <a:p>
            <a:pPr>
              <a:lnSpc>
                <a:spcPts val="2400"/>
              </a:lnSpc>
              <a:spcBef>
                <a:spcPts val="0"/>
              </a:spcBef>
              <a:buClr>
                <a:srgbClr val="007E7A"/>
              </a:buClr>
            </a:pPr>
            <a:endParaRPr lang="en-US" sz="1900" dirty="0"/>
          </a:p>
        </p:txBody>
      </p:sp>
      <p:sp>
        <p:nvSpPr>
          <p:cNvPr id="6" name="Title 5"/>
          <p:cNvSpPr>
            <a:spLocks noGrp="1"/>
          </p:cNvSpPr>
          <p:nvPr>
            <p:ph type="title"/>
          </p:nvPr>
        </p:nvSpPr>
        <p:spPr/>
        <p:txBody>
          <a:bodyPr/>
          <a:lstStyle/>
          <a:p>
            <a:r>
              <a:rPr lang="en-US" dirty="0"/>
              <a:t>Homeless Referral Resources</a:t>
            </a:r>
          </a:p>
        </p:txBody>
      </p:sp>
      <p:sp>
        <p:nvSpPr>
          <p:cNvPr id="5" name="Slide Number Placeholder 4"/>
          <p:cNvSpPr>
            <a:spLocks noGrp="1"/>
          </p:cNvSpPr>
          <p:nvPr>
            <p:ph type="sldNum" sz="quarter" idx="4"/>
          </p:nvPr>
        </p:nvSpPr>
        <p:spPr/>
        <p:txBody>
          <a:bodyPr/>
          <a:lstStyle/>
          <a:p>
            <a:fld id="{5D6A1D68-CA34-4E7F-99D4-0766B53ADE06}" type="slidenum">
              <a:rPr lang="en-US" smtClean="0"/>
              <a:pPr/>
              <a:t>93</a:t>
            </a:fld>
            <a:endParaRPr lang="en-US" dirty="0"/>
          </a:p>
        </p:txBody>
      </p:sp>
      <p:cxnSp>
        <p:nvCxnSpPr>
          <p:cNvPr id="9" name="Straight Connector 8">
            <a:extLst>
              <a:ext uri="{FF2B5EF4-FFF2-40B4-BE49-F238E27FC236}">
                <a16:creationId xmlns:a16="http://schemas.microsoft.com/office/drawing/2014/main" id="{3868A26C-01CF-FC4B-8349-8459505074CF}"/>
              </a:ext>
            </a:extLst>
          </p:cNvPr>
          <p:cNvCxnSpPr>
            <a:cxnSpLocks/>
          </p:cNvCxnSpPr>
          <p:nvPr/>
        </p:nvCxnSpPr>
        <p:spPr bwMode="auto">
          <a:xfrm flipH="1">
            <a:off x="455952" y="1716539"/>
            <a:ext cx="3341348" cy="0"/>
          </a:xfrm>
          <a:prstGeom prst="line">
            <a:avLst/>
          </a:prstGeom>
          <a:solidFill>
            <a:schemeClr val="accent1"/>
          </a:solidFill>
          <a:ln w="50800" cap="rnd" cmpd="sng" algn="ctr">
            <a:solidFill>
              <a:schemeClr val="accent2"/>
            </a:solidFill>
            <a:prstDash val="sysDot"/>
            <a:round/>
            <a:headEnd type="none" w="med" len="med"/>
            <a:tailEnd type="none" w="med" len="med"/>
          </a:ln>
          <a:effectLst/>
        </p:spPr>
      </p:cxnSp>
      <p:cxnSp>
        <p:nvCxnSpPr>
          <p:cNvPr id="11" name="Straight Connector 10">
            <a:extLst>
              <a:ext uri="{FF2B5EF4-FFF2-40B4-BE49-F238E27FC236}">
                <a16:creationId xmlns:a16="http://schemas.microsoft.com/office/drawing/2014/main" id="{3868A26C-01CF-FC4B-8349-8459505074CF}"/>
              </a:ext>
            </a:extLst>
          </p:cNvPr>
          <p:cNvCxnSpPr>
            <a:cxnSpLocks/>
          </p:cNvCxnSpPr>
          <p:nvPr/>
        </p:nvCxnSpPr>
        <p:spPr bwMode="auto">
          <a:xfrm flipH="1">
            <a:off x="455952" y="2580799"/>
            <a:ext cx="3341348" cy="0"/>
          </a:xfrm>
          <a:prstGeom prst="line">
            <a:avLst/>
          </a:prstGeom>
          <a:solidFill>
            <a:schemeClr val="accent1"/>
          </a:solidFill>
          <a:ln w="50800" cap="rnd" cmpd="sng" algn="ctr">
            <a:solidFill>
              <a:schemeClr val="accent2"/>
            </a:solidFill>
            <a:prstDash val="sysDot"/>
            <a:round/>
            <a:headEnd type="none" w="med" len="med"/>
            <a:tailEnd type="none" w="med" len="med"/>
          </a:ln>
          <a:effectLst/>
        </p:spPr>
      </p:cxnSp>
      <p:cxnSp>
        <p:nvCxnSpPr>
          <p:cNvPr id="12" name="Straight Connector 11">
            <a:extLst>
              <a:ext uri="{FF2B5EF4-FFF2-40B4-BE49-F238E27FC236}">
                <a16:creationId xmlns:a16="http://schemas.microsoft.com/office/drawing/2014/main" id="{3868A26C-01CF-FC4B-8349-8459505074CF}"/>
              </a:ext>
            </a:extLst>
          </p:cNvPr>
          <p:cNvCxnSpPr>
            <a:cxnSpLocks/>
          </p:cNvCxnSpPr>
          <p:nvPr/>
        </p:nvCxnSpPr>
        <p:spPr bwMode="auto">
          <a:xfrm flipH="1">
            <a:off x="4993264" y="2062359"/>
            <a:ext cx="3341348" cy="0"/>
          </a:xfrm>
          <a:prstGeom prst="line">
            <a:avLst/>
          </a:prstGeom>
          <a:solidFill>
            <a:schemeClr val="accent1"/>
          </a:solidFill>
          <a:ln w="50800" cap="rnd" cmpd="sng" algn="ctr">
            <a:solidFill>
              <a:schemeClr val="accent2"/>
            </a:solidFill>
            <a:prstDash val="sysDot"/>
            <a:round/>
            <a:headEnd type="none" w="med" len="med"/>
            <a:tailEnd type="none" w="med" len="med"/>
          </a:ln>
          <a:effectLst/>
        </p:spPr>
      </p:cxnSp>
      <p:cxnSp>
        <p:nvCxnSpPr>
          <p:cNvPr id="13" name="Straight Connector 12">
            <a:extLst>
              <a:ext uri="{FF2B5EF4-FFF2-40B4-BE49-F238E27FC236}">
                <a16:creationId xmlns:a16="http://schemas.microsoft.com/office/drawing/2014/main" id="{3868A26C-01CF-FC4B-8349-8459505074CF}"/>
              </a:ext>
            </a:extLst>
          </p:cNvPr>
          <p:cNvCxnSpPr>
            <a:cxnSpLocks/>
          </p:cNvCxnSpPr>
          <p:nvPr/>
        </p:nvCxnSpPr>
        <p:spPr bwMode="auto">
          <a:xfrm flipH="1">
            <a:off x="4993264" y="3545451"/>
            <a:ext cx="3341348" cy="0"/>
          </a:xfrm>
          <a:prstGeom prst="line">
            <a:avLst/>
          </a:prstGeom>
          <a:solidFill>
            <a:schemeClr val="accent1"/>
          </a:solidFill>
          <a:ln w="50800" cap="rnd" cmpd="sng" algn="ctr">
            <a:solidFill>
              <a:schemeClr val="accent2"/>
            </a:solidFill>
            <a:prstDash val="sysDot"/>
            <a:round/>
            <a:headEnd type="none" w="med" len="med"/>
            <a:tailEnd type="none" w="med" len="med"/>
          </a:ln>
          <a:effectLst/>
        </p:spPr>
      </p:cxnSp>
      <p:pic>
        <p:nvPicPr>
          <p:cNvPr id="14" name="Picture 13"/>
          <p:cNvPicPr/>
          <p:nvPr/>
        </p:nvPicPr>
        <p:blipFill>
          <a:blip r:embed="rId3">
            <a:extLst>
              <a:ext uri="{28A0092B-C50C-407E-A947-70E740481C1C}">
                <a14:useLocalDpi xmlns:a14="http://schemas.microsoft.com/office/drawing/2010/main" val="0"/>
              </a:ext>
            </a:extLst>
          </a:blip>
          <a:stretch>
            <a:fillRect/>
          </a:stretch>
        </p:blipFill>
        <p:spPr>
          <a:xfrm>
            <a:off x="7298800" y="5383398"/>
            <a:ext cx="869025" cy="881785"/>
          </a:xfrm>
          <a:prstGeom prst="rect">
            <a:avLst/>
          </a:prstGeom>
        </p:spPr>
      </p:pic>
      <p:sp useBgFill="1">
        <p:nvSpPr>
          <p:cNvPr id="15" name="Rectangle 14">
            <a:hlinkClick r:id="rId4"/>
          </p:cNvPr>
          <p:cNvSpPr/>
          <p:nvPr/>
        </p:nvSpPr>
        <p:spPr>
          <a:xfrm>
            <a:off x="446088" y="1866784"/>
            <a:ext cx="2919682" cy="515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00000"/>
              </a:lnSpc>
              <a:spcAft>
                <a:spcPts val="2000"/>
              </a:spcAft>
            </a:pPr>
            <a:r>
              <a:rPr lang="en-US" sz="1900" dirty="0">
                <a:solidFill>
                  <a:schemeClr val="tx1"/>
                </a:solidFill>
              </a:rPr>
              <a:t>www.lahsa.org/portal/apps/la-hop/request</a:t>
            </a:r>
            <a:endParaRPr lang="en-US" sz="1900" b="1" dirty="0">
              <a:solidFill>
                <a:schemeClr val="tx1"/>
              </a:solidFill>
            </a:endParaRPr>
          </a:p>
        </p:txBody>
      </p:sp>
      <p:sp useBgFill="1">
        <p:nvSpPr>
          <p:cNvPr id="17" name="Rectangle 16">
            <a:hlinkClick r:id="rId5"/>
          </p:cNvPr>
          <p:cNvSpPr/>
          <p:nvPr/>
        </p:nvSpPr>
        <p:spPr>
          <a:xfrm>
            <a:off x="4993264" y="1609002"/>
            <a:ext cx="1985828" cy="2577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00000"/>
              </a:lnSpc>
              <a:spcAft>
                <a:spcPts val="2000"/>
              </a:spcAft>
            </a:pPr>
            <a:r>
              <a:rPr lang="en-US" sz="1900" dirty="0">
                <a:solidFill>
                  <a:schemeClr val="tx1"/>
                </a:solidFill>
              </a:rPr>
              <a:t>www.211.org*</a:t>
            </a:r>
            <a:endParaRPr lang="en-US" sz="1900" b="1" dirty="0">
              <a:solidFill>
                <a:schemeClr val="tx1"/>
              </a:solidFill>
            </a:endParaRPr>
          </a:p>
        </p:txBody>
      </p:sp>
      <p:sp useBgFill="1">
        <p:nvSpPr>
          <p:cNvPr id="18" name="Rectangle 17">
            <a:hlinkClick r:id="rId6"/>
          </p:cNvPr>
          <p:cNvSpPr/>
          <p:nvPr/>
        </p:nvSpPr>
        <p:spPr>
          <a:xfrm>
            <a:off x="4993264" y="2825728"/>
            <a:ext cx="3576428" cy="515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00000"/>
              </a:lnSpc>
            </a:pPr>
            <a:r>
              <a:rPr lang="en-US" sz="1900" dirty="0">
                <a:solidFill>
                  <a:schemeClr val="tx1"/>
                </a:solidFill>
              </a:rPr>
              <a:t>www.hud.gov/local/ca/homeless/</a:t>
            </a:r>
            <a:r>
              <a:rPr lang="en-US" sz="1900" dirty="0" err="1">
                <a:solidFill>
                  <a:schemeClr val="tx1"/>
                </a:solidFill>
              </a:rPr>
              <a:t>shelters.cfm</a:t>
            </a:r>
            <a:r>
              <a:rPr lang="en-US" sz="1900" dirty="0">
                <a:solidFill>
                  <a:schemeClr val="tx1"/>
                </a:solidFill>
              </a:rPr>
              <a:t>* </a:t>
            </a:r>
          </a:p>
        </p:txBody>
      </p:sp>
      <p:cxnSp>
        <p:nvCxnSpPr>
          <p:cNvPr id="19" name="Straight Connector 18">
            <a:extLst>
              <a:ext uri="{FF2B5EF4-FFF2-40B4-BE49-F238E27FC236}">
                <a16:creationId xmlns:a16="http://schemas.microsoft.com/office/drawing/2014/main" id="{3868A26C-01CF-FC4B-8349-8459505074CF}"/>
              </a:ext>
            </a:extLst>
          </p:cNvPr>
          <p:cNvCxnSpPr>
            <a:cxnSpLocks/>
          </p:cNvCxnSpPr>
          <p:nvPr/>
        </p:nvCxnSpPr>
        <p:spPr bwMode="auto">
          <a:xfrm flipH="1">
            <a:off x="446088" y="3434222"/>
            <a:ext cx="3341348" cy="0"/>
          </a:xfrm>
          <a:prstGeom prst="line">
            <a:avLst/>
          </a:prstGeom>
          <a:solidFill>
            <a:schemeClr val="accent1"/>
          </a:solidFill>
          <a:ln w="50800" cap="rnd" cmpd="sng" algn="ctr">
            <a:solidFill>
              <a:schemeClr val="accent2"/>
            </a:solidFill>
            <a:prstDash val="sysDot"/>
            <a:round/>
            <a:headEnd type="none" w="med" len="med"/>
            <a:tailEnd type="none" w="med" len="med"/>
          </a:ln>
          <a:effectLst/>
        </p:spPr>
      </p:cxnSp>
      <p:sp useBgFill="1">
        <p:nvSpPr>
          <p:cNvPr id="28" name="Rectangle 27">
            <a:hlinkClick r:id="rId7"/>
          </p:cNvPr>
          <p:cNvSpPr/>
          <p:nvPr/>
        </p:nvSpPr>
        <p:spPr>
          <a:xfrm>
            <a:off x="4983985" y="4706384"/>
            <a:ext cx="2517285" cy="2577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33363" indent="-233363">
              <a:spcAft>
                <a:spcPts val="2000"/>
              </a:spcAft>
              <a:buClr>
                <a:srgbClr val="007E7A"/>
              </a:buClr>
              <a:buFont typeface="Arial" panose="020B0604020202020204" pitchFamily="34" charset="0"/>
              <a:buChar char="•"/>
            </a:pPr>
            <a:r>
              <a:rPr lang="en-US" sz="1900" dirty="0">
                <a:solidFill>
                  <a:schemeClr val="tx1"/>
                </a:solidFill>
              </a:rPr>
              <a:t>www.LA-HOP.org</a:t>
            </a:r>
          </a:p>
        </p:txBody>
      </p:sp>
      <p:sp useBgFill="1">
        <p:nvSpPr>
          <p:cNvPr id="31" name="Rectangle 30">
            <a:hlinkClick r:id="rId8"/>
          </p:cNvPr>
          <p:cNvSpPr/>
          <p:nvPr/>
        </p:nvSpPr>
        <p:spPr>
          <a:xfrm>
            <a:off x="4981835" y="5041174"/>
            <a:ext cx="2343607" cy="2577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33363" indent="-233363">
              <a:spcAft>
                <a:spcPts val="2000"/>
              </a:spcAft>
              <a:buClr>
                <a:srgbClr val="007E7A"/>
              </a:buClr>
              <a:buFont typeface="Arial" panose="020B0604020202020204" pitchFamily="34" charset="0"/>
              <a:buChar char="•"/>
            </a:pPr>
            <a:r>
              <a:rPr lang="en-US" sz="1900" dirty="0">
                <a:solidFill>
                  <a:schemeClr val="tx1"/>
                </a:solidFill>
              </a:rPr>
              <a:t>www.LAHSA.org</a:t>
            </a:r>
          </a:p>
        </p:txBody>
      </p:sp>
      <p:sp useBgFill="1">
        <p:nvSpPr>
          <p:cNvPr id="20" name="Rectangle 19">
            <a:hlinkClick r:id="rId7"/>
          </p:cNvPr>
          <p:cNvSpPr/>
          <p:nvPr/>
        </p:nvSpPr>
        <p:spPr>
          <a:xfrm>
            <a:off x="462454" y="5672611"/>
            <a:ext cx="4224825" cy="2577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33363" indent="-233363">
              <a:spcAft>
                <a:spcPts val="2000"/>
              </a:spcAft>
              <a:buClr>
                <a:srgbClr val="007E7A"/>
              </a:buClr>
              <a:buFont typeface="Arial" panose="020B0604020202020204" pitchFamily="34" charset="0"/>
              <a:buChar char="•"/>
            </a:pPr>
            <a:r>
              <a:rPr lang="en-US" sz="1900" dirty="0" err="1">
                <a:solidFill>
                  <a:schemeClr val="tx1"/>
                </a:solidFill>
              </a:rPr>
              <a:t>www.healthnet.com.auntbertha.com</a:t>
            </a:r>
            <a:r>
              <a:rPr lang="en-US" sz="1900" dirty="0">
                <a:solidFill>
                  <a:schemeClr val="tx1"/>
                </a:solidFill>
              </a:rPr>
              <a:t>*</a:t>
            </a:r>
          </a:p>
        </p:txBody>
      </p:sp>
      <p:sp useBgFill="1">
        <p:nvSpPr>
          <p:cNvPr id="21" name="Rectangle 20">
            <a:hlinkClick r:id="rId8"/>
          </p:cNvPr>
          <p:cNvSpPr/>
          <p:nvPr/>
        </p:nvSpPr>
        <p:spPr>
          <a:xfrm>
            <a:off x="460304" y="6007401"/>
            <a:ext cx="2343607" cy="2577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33363" indent="-233363">
              <a:spcAft>
                <a:spcPts val="2000"/>
              </a:spcAft>
              <a:buClr>
                <a:srgbClr val="007E7A"/>
              </a:buClr>
              <a:buFont typeface="Arial" panose="020B0604020202020204" pitchFamily="34" charset="0"/>
              <a:buChar char="•"/>
            </a:pPr>
            <a:r>
              <a:rPr lang="en-US" sz="1900" dirty="0">
                <a:solidFill>
                  <a:schemeClr val="tx1"/>
                </a:solidFill>
              </a:rPr>
              <a:t>www.LAHSA.org</a:t>
            </a:r>
          </a:p>
        </p:txBody>
      </p:sp>
      <p:cxnSp>
        <p:nvCxnSpPr>
          <p:cNvPr id="22" name="Straight Connector 21">
            <a:extLst>
              <a:ext uri="{FF2B5EF4-FFF2-40B4-BE49-F238E27FC236}">
                <a16:creationId xmlns:a16="http://schemas.microsoft.com/office/drawing/2014/main" id="{4A9A4B4E-9925-3642-B860-7A149E621602}"/>
              </a:ext>
            </a:extLst>
          </p:cNvPr>
          <p:cNvCxnSpPr>
            <a:cxnSpLocks/>
          </p:cNvCxnSpPr>
          <p:nvPr/>
        </p:nvCxnSpPr>
        <p:spPr bwMode="auto">
          <a:xfrm flipH="1">
            <a:off x="462454" y="5201355"/>
            <a:ext cx="3341348" cy="0"/>
          </a:xfrm>
          <a:prstGeom prst="line">
            <a:avLst/>
          </a:prstGeom>
          <a:solidFill>
            <a:schemeClr val="accent1"/>
          </a:solidFill>
          <a:ln w="50800" cap="rnd" cmpd="sng" algn="ctr">
            <a:solidFill>
              <a:schemeClr val="accent2"/>
            </a:solidFill>
            <a:prstDash val="sysDot"/>
            <a:round/>
            <a:headEnd type="none" w="med" len="med"/>
            <a:tailEnd type="none" w="med" len="med"/>
          </a:ln>
          <a:effectLst/>
        </p:spPr>
      </p:cxnSp>
      <p:sp useBgFill="1">
        <p:nvSpPr>
          <p:cNvPr id="23" name="Rectangle 22">
            <a:hlinkClick r:id="rId4"/>
            <a:extLst>
              <a:ext uri="{FF2B5EF4-FFF2-40B4-BE49-F238E27FC236}">
                <a16:creationId xmlns:a16="http://schemas.microsoft.com/office/drawing/2014/main" id="{12FBAFCB-BEDD-904B-807E-8530EF3FF913}"/>
              </a:ext>
            </a:extLst>
          </p:cNvPr>
          <p:cNvSpPr/>
          <p:nvPr/>
        </p:nvSpPr>
        <p:spPr>
          <a:xfrm>
            <a:off x="462454" y="6299972"/>
            <a:ext cx="2919682" cy="2016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050" dirty="0">
                <a:solidFill>
                  <a:schemeClr val="tx1"/>
                </a:solidFill>
              </a:rPr>
              <a:t>*statewide resources</a:t>
            </a:r>
          </a:p>
        </p:txBody>
      </p:sp>
    </p:spTree>
    <p:extLst>
      <p:ext uri="{BB962C8B-B14F-4D97-AF65-F5344CB8AC3E}">
        <p14:creationId xmlns:p14="http://schemas.microsoft.com/office/powerpoint/2010/main" val="1051613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EB0FEEED-C53A-D04C-98D1-5EB5BF9D1526}"/>
              </a:ext>
            </a:extLst>
          </p:cNvPr>
          <p:cNvSpPr txBox="1">
            <a:spLocks/>
          </p:cNvSpPr>
          <p:nvPr/>
        </p:nvSpPr>
        <p:spPr>
          <a:xfrm>
            <a:off x="685799" y="1744800"/>
            <a:ext cx="7043469" cy="2155825"/>
          </a:xfrm>
          <a:prstGeom prst="rect">
            <a:avLst/>
          </a:prstGeom>
        </p:spPr>
        <p:txBody>
          <a:bodyPr lIns="0" tIns="0" rIns="0" bIns="0" anchor="b" anchorCtr="0"/>
          <a:lstStyle>
            <a:lvl1pPr algn="l" defTabSz="914400" rtl="0" eaLnBrk="1" latinLnBrk="0" hangingPunct="1">
              <a:lnSpc>
                <a:spcPts val="4200"/>
              </a:lnSpc>
              <a:spcBef>
                <a:spcPct val="0"/>
              </a:spcBef>
              <a:buNone/>
              <a:defRPr sz="4000" kern="1200">
                <a:solidFill>
                  <a:srgbClr val="007E7A"/>
                </a:solidFill>
                <a:latin typeface="+mj-lt"/>
                <a:ea typeface="+mj-ea"/>
                <a:cs typeface="+mj-cs"/>
              </a:defRPr>
            </a:lvl1pPr>
          </a:lstStyle>
          <a:p>
            <a:pPr>
              <a:lnSpc>
                <a:spcPct val="100000"/>
              </a:lnSpc>
            </a:pPr>
            <a:r>
              <a:rPr lang="en-US" sz="2000" b="1" i="1" dirty="0"/>
              <a:t>Part 3</a:t>
            </a:r>
            <a:r>
              <a:rPr lang="en-US" dirty="0"/>
              <a:t/>
            </a:r>
            <a:br>
              <a:rPr lang="en-US" dirty="0"/>
            </a:br>
            <a:r>
              <a:rPr lang="en-US" sz="3200" dirty="0"/>
              <a:t>Supervisor Training</a:t>
            </a:r>
            <a:endParaRPr lang="en-US" dirty="0"/>
          </a:p>
        </p:txBody>
      </p:sp>
      <p:sp>
        <p:nvSpPr>
          <p:cNvPr id="7" name="Rectangle 6"/>
          <p:cNvSpPr/>
          <p:nvPr/>
        </p:nvSpPr>
        <p:spPr>
          <a:xfrm>
            <a:off x="684213" y="3974597"/>
            <a:ext cx="7660216" cy="307777"/>
          </a:xfrm>
          <a:prstGeom prst="rect">
            <a:avLst/>
          </a:prstGeom>
        </p:spPr>
        <p:txBody>
          <a:bodyPr wrap="square" lIns="0" tIns="0" rIns="0" bIns="0">
            <a:spAutoFit/>
          </a:bodyPr>
          <a:lstStyle/>
          <a:p>
            <a:r>
              <a:rPr lang="en-US" sz="2000" b="1" dirty="0">
                <a:solidFill>
                  <a:srgbClr val="6E6E6E"/>
                </a:solidFill>
              </a:rPr>
              <a:t>TRAIN THE TRAINER</a:t>
            </a:r>
            <a:endParaRPr lang="en-US" sz="2000" dirty="0"/>
          </a:p>
        </p:txBody>
      </p:sp>
    </p:spTree>
    <p:extLst>
      <p:ext uri="{BB962C8B-B14F-4D97-AF65-F5344CB8AC3E}">
        <p14:creationId xmlns:p14="http://schemas.microsoft.com/office/powerpoint/2010/main" val="1038703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a:t>Supervisor Resources </a:t>
            </a:r>
            <a:br>
              <a:rPr lang="en-US" sz="3400" dirty="0"/>
            </a:br>
            <a:r>
              <a:rPr lang="en-US" sz="3400" dirty="0"/>
              <a:t>and Training</a:t>
            </a:r>
          </a:p>
        </p:txBody>
      </p:sp>
      <p:sp>
        <p:nvSpPr>
          <p:cNvPr id="4" name="Content Placeholder 3"/>
          <p:cNvSpPr>
            <a:spLocks noGrp="1"/>
          </p:cNvSpPr>
          <p:nvPr>
            <p:ph sz="quarter" idx="12"/>
          </p:nvPr>
        </p:nvSpPr>
        <p:spPr>
          <a:xfrm>
            <a:off x="457200" y="1600200"/>
            <a:ext cx="8044773" cy="4637088"/>
          </a:xfrm>
        </p:spPr>
        <p:txBody>
          <a:bodyPr/>
          <a:lstStyle/>
          <a:p>
            <a:pPr lvl="0">
              <a:lnSpc>
                <a:spcPts val="2400"/>
              </a:lnSpc>
              <a:spcAft>
                <a:spcPts val="1000"/>
              </a:spcAft>
            </a:pPr>
            <a:r>
              <a:rPr lang="en-US" sz="1900" b="1" dirty="0">
                <a:solidFill>
                  <a:srgbClr val="007E7A"/>
                </a:solidFill>
              </a:rPr>
              <a:t>The practice supervisor for each facility will have the responsibility of ongoing training of current and new staff members.</a:t>
            </a:r>
          </a:p>
          <a:p>
            <a:pPr marL="233363" lvl="0" indent="-233363">
              <a:lnSpc>
                <a:spcPts val="2400"/>
              </a:lnSpc>
              <a:spcBef>
                <a:spcPts val="800"/>
              </a:spcBef>
              <a:spcAft>
                <a:spcPts val="1000"/>
              </a:spcAft>
              <a:buClr>
                <a:srgbClr val="007E7A"/>
              </a:buClr>
              <a:buFont typeface="Arial" panose="020B0604020202020204" pitchFamily="34" charset="0"/>
              <a:buChar char="•"/>
            </a:pPr>
            <a:r>
              <a:rPr lang="en-US" sz="1900" dirty="0"/>
              <a:t>May be the homeless ambassador, as well as the subject matter expert (SME) regarding available resources. </a:t>
            </a:r>
          </a:p>
          <a:p>
            <a:pPr marL="233363" lvl="0" indent="-233363">
              <a:lnSpc>
                <a:spcPts val="2400"/>
              </a:lnSpc>
              <a:spcBef>
                <a:spcPts val="800"/>
              </a:spcBef>
              <a:spcAft>
                <a:spcPts val="1000"/>
              </a:spcAft>
              <a:buClr>
                <a:srgbClr val="007E7A"/>
              </a:buClr>
              <a:buFont typeface="Arial" panose="020B0604020202020204" pitchFamily="34" charset="0"/>
              <a:buChar char="•"/>
            </a:pPr>
            <a:r>
              <a:rPr lang="en-US" sz="1900" dirty="0"/>
              <a:t>Staff and providers may contact this individual for current </a:t>
            </a:r>
            <a:br>
              <a:rPr lang="en-US" sz="1900" dirty="0"/>
            </a:br>
            <a:r>
              <a:rPr lang="en-US" sz="1900" dirty="0"/>
              <a:t>and available resources and direction.</a:t>
            </a:r>
          </a:p>
          <a:p>
            <a:pPr marL="233363" lvl="0" indent="-233363">
              <a:lnSpc>
                <a:spcPts val="2400"/>
              </a:lnSpc>
              <a:spcBef>
                <a:spcPts val="800"/>
              </a:spcBef>
              <a:spcAft>
                <a:spcPts val="1000"/>
              </a:spcAft>
              <a:buClr>
                <a:srgbClr val="007E7A"/>
              </a:buClr>
              <a:buFont typeface="Arial" panose="020B0604020202020204" pitchFamily="34" charset="0"/>
              <a:buChar char="•"/>
            </a:pPr>
            <a:r>
              <a:rPr lang="en-US" sz="1900" dirty="0"/>
              <a:t>The supervisor will use the training materials </a:t>
            </a:r>
            <a:br>
              <a:rPr lang="en-US" sz="1900" dirty="0"/>
            </a:br>
            <a:r>
              <a:rPr lang="en-US" sz="1900" dirty="0"/>
              <a:t>for staff and providers as the basis for </a:t>
            </a:r>
            <a:br>
              <a:rPr lang="en-US" sz="1900" dirty="0"/>
            </a:br>
            <a:r>
              <a:rPr lang="en-US" sz="1900" dirty="0"/>
              <a:t>ongoing and regular training. </a:t>
            </a:r>
          </a:p>
        </p:txBody>
      </p:sp>
      <p:sp>
        <p:nvSpPr>
          <p:cNvPr id="5" name="Slide Number Placeholder 4"/>
          <p:cNvSpPr>
            <a:spLocks noGrp="1"/>
          </p:cNvSpPr>
          <p:nvPr>
            <p:ph type="sldNum" sz="quarter" idx="4"/>
          </p:nvPr>
        </p:nvSpPr>
        <p:spPr>
          <a:xfrm>
            <a:off x="7924801" y="6400800"/>
            <a:ext cx="916502" cy="238125"/>
          </a:xfrm>
        </p:spPr>
        <p:txBody>
          <a:bodyPr/>
          <a:lstStyle/>
          <a:p>
            <a:fld id="{5D6A1D68-CA34-4E7F-99D4-0766B53ADE06}" type="slidenum">
              <a:rPr lang="en-US" smtClean="0"/>
              <a:pPr/>
              <a:t>95</a:t>
            </a:fld>
            <a:endParaRPr lang="en-US"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4776281" y="3365188"/>
            <a:ext cx="4587085" cy="4132229"/>
          </a:xfrm>
          <a:prstGeom prst="rect">
            <a:avLst/>
          </a:prstGeom>
        </p:spPr>
      </p:pic>
    </p:spTree>
    <p:extLst>
      <p:ext uri="{BB962C8B-B14F-4D97-AF65-F5344CB8AC3E}">
        <p14:creationId xmlns:p14="http://schemas.microsoft.com/office/powerpoint/2010/main" val="430763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400" dirty="0"/>
              <a:t>Learning Objectives</a:t>
            </a:r>
          </a:p>
        </p:txBody>
      </p:sp>
      <p:sp>
        <p:nvSpPr>
          <p:cNvPr id="5" name="Slide Number Placeholder 4"/>
          <p:cNvSpPr>
            <a:spLocks noGrp="1"/>
          </p:cNvSpPr>
          <p:nvPr>
            <p:ph type="sldNum" sz="quarter" idx="4"/>
          </p:nvPr>
        </p:nvSpPr>
        <p:spPr/>
        <p:txBody>
          <a:bodyPr/>
          <a:lstStyle/>
          <a:p>
            <a:fld id="{5D6A1D68-CA34-4E7F-99D4-0766B53ADE06}" type="slidenum">
              <a:rPr lang="en-US" smtClean="0"/>
              <a:pPr/>
              <a:t>96</a:t>
            </a:fld>
            <a:endParaRPr lang="en-US" dirty="0"/>
          </a:p>
        </p:txBody>
      </p:sp>
      <p:cxnSp>
        <p:nvCxnSpPr>
          <p:cNvPr id="8" name="Straight Arrow Connector 7"/>
          <p:cNvCxnSpPr/>
          <p:nvPr/>
        </p:nvCxnSpPr>
        <p:spPr>
          <a:xfrm flipV="1">
            <a:off x="452438" y="1784925"/>
            <a:ext cx="728662" cy="9525"/>
          </a:xfrm>
          <a:prstGeom prst="straightConnector1">
            <a:avLst/>
          </a:prstGeom>
          <a:ln w="88900" cap="rnd" cmpd="sng">
            <a:solidFill>
              <a:srgbClr val="007E7A"/>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52438" y="2520985"/>
            <a:ext cx="728662" cy="9525"/>
          </a:xfrm>
          <a:prstGeom prst="straightConnector1">
            <a:avLst/>
          </a:prstGeom>
          <a:ln w="88900" cap="rnd" cmpd="sng">
            <a:solidFill>
              <a:srgbClr val="007E7A"/>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52438" y="3328380"/>
            <a:ext cx="728662" cy="9525"/>
          </a:xfrm>
          <a:prstGeom prst="straightConnector1">
            <a:avLst/>
          </a:prstGeom>
          <a:ln w="88900" cap="rnd" cmpd="sng">
            <a:solidFill>
              <a:srgbClr val="007E7A"/>
            </a:solidFill>
            <a:tailEnd type="arrow"/>
          </a:ln>
        </p:spPr>
        <p:style>
          <a:lnRef idx="1">
            <a:schemeClr val="accent1"/>
          </a:lnRef>
          <a:fillRef idx="0">
            <a:schemeClr val="accent1"/>
          </a:fillRef>
          <a:effectRef idx="0">
            <a:schemeClr val="accent1"/>
          </a:effectRef>
          <a:fontRef idx="minor">
            <a:schemeClr val="tx1"/>
          </a:fontRef>
        </p:style>
      </p:cxnSp>
      <p:sp>
        <p:nvSpPr>
          <p:cNvPr id="13" name="Content Placeholder 3"/>
          <p:cNvSpPr txBox="1">
            <a:spLocks/>
          </p:cNvSpPr>
          <p:nvPr/>
        </p:nvSpPr>
        <p:spPr>
          <a:xfrm>
            <a:off x="1323975" y="1621423"/>
            <a:ext cx="6837363" cy="385762"/>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0"/>
              </a:spcAft>
              <a:buClr>
                <a:srgbClr val="007E7A"/>
              </a:buClr>
            </a:pPr>
            <a:r>
              <a:rPr lang="en-US" sz="1900" dirty="0"/>
              <a:t>Staff motivation: “Compassion-Respect-Support.”</a:t>
            </a:r>
          </a:p>
        </p:txBody>
      </p:sp>
      <p:cxnSp>
        <p:nvCxnSpPr>
          <p:cNvPr id="14" name="Straight Arrow Connector 13"/>
          <p:cNvCxnSpPr/>
          <p:nvPr/>
        </p:nvCxnSpPr>
        <p:spPr>
          <a:xfrm flipV="1">
            <a:off x="452438" y="4073662"/>
            <a:ext cx="728662" cy="9525"/>
          </a:xfrm>
          <a:prstGeom prst="straightConnector1">
            <a:avLst/>
          </a:prstGeom>
          <a:ln w="88900" cap="rnd" cmpd="sng">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52438" y="4837587"/>
            <a:ext cx="728662" cy="9525"/>
          </a:xfrm>
          <a:prstGeom prst="straightConnector1">
            <a:avLst/>
          </a:prstGeom>
          <a:ln w="88900" cap="rnd" cmpd="sng">
            <a:tailEnd type="arrow"/>
          </a:ln>
        </p:spPr>
        <p:style>
          <a:lnRef idx="1">
            <a:schemeClr val="accent1"/>
          </a:lnRef>
          <a:fillRef idx="0">
            <a:schemeClr val="accent1"/>
          </a:fillRef>
          <a:effectRef idx="0">
            <a:schemeClr val="accent1"/>
          </a:effectRef>
          <a:fontRef idx="minor">
            <a:schemeClr val="tx1"/>
          </a:fontRef>
        </p:style>
      </p:cxnSp>
      <p:sp>
        <p:nvSpPr>
          <p:cNvPr id="17" name="Content Placeholder 3"/>
          <p:cNvSpPr txBox="1">
            <a:spLocks/>
          </p:cNvSpPr>
          <p:nvPr/>
        </p:nvSpPr>
        <p:spPr>
          <a:xfrm>
            <a:off x="1323975" y="2376008"/>
            <a:ext cx="7207182" cy="307181"/>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0"/>
              </a:spcAft>
              <a:buClr>
                <a:srgbClr val="007E7A"/>
              </a:buClr>
            </a:pPr>
            <a:r>
              <a:rPr lang="en-US" sz="1900" dirty="0"/>
              <a:t>Staff expectations.</a:t>
            </a:r>
          </a:p>
        </p:txBody>
      </p:sp>
      <p:sp>
        <p:nvSpPr>
          <p:cNvPr id="18" name="Content Placeholder 3"/>
          <p:cNvSpPr txBox="1">
            <a:spLocks/>
          </p:cNvSpPr>
          <p:nvPr/>
        </p:nvSpPr>
        <p:spPr>
          <a:xfrm>
            <a:off x="1323974" y="3181493"/>
            <a:ext cx="6837363" cy="376237"/>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0"/>
              </a:spcAft>
              <a:buClr>
                <a:srgbClr val="007E7A"/>
              </a:buClr>
            </a:pPr>
            <a:r>
              <a:rPr lang="en-US" sz="1900" dirty="0"/>
              <a:t>Reducing customer service fatigue.</a:t>
            </a:r>
          </a:p>
        </p:txBody>
      </p:sp>
      <p:sp>
        <p:nvSpPr>
          <p:cNvPr id="19" name="Content Placeholder 3"/>
          <p:cNvSpPr txBox="1">
            <a:spLocks/>
          </p:cNvSpPr>
          <p:nvPr/>
        </p:nvSpPr>
        <p:spPr>
          <a:xfrm>
            <a:off x="1297781" y="3915663"/>
            <a:ext cx="6837363" cy="376237"/>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0"/>
              </a:spcAft>
              <a:buClr>
                <a:srgbClr val="007E7A"/>
              </a:buClr>
            </a:pPr>
            <a:r>
              <a:rPr lang="en-US" sz="1900" dirty="0"/>
              <a:t>Cornerstones of providing exceptional customer service.</a:t>
            </a:r>
          </a:p>
        </p:txBody>
      </p:sp>
      <p:sp>
        <p:nvSpPr>
          <p:cNvPr id="20" name="Content Placeholder 3"/>
          <p:cNvSpPr txBox="1">
            <a:spLocks/>
          </p:cNvSpPr>
          <p:nvPr/>
        </p:nvSpPr>
        <p:spPr>
          <a:xfrm>
            <a:off x="1323975" y="4696485"/>
            <a:ext cx="6837363" cy="376237"/>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0"/>
              </a:spcAft>
              <a:buClr>
                <a:srgbClr val="007E7A"/>
              </a:buClr>
            </a:pPr>
            <a:r>
              <a:rPr lang="en-US" sz="1900" dirty="0"/>
              <a:t>Resources for populations experiencing homelessness.</a:t>
            </a:r>
          </a:p>
        </p:txBody>
      </p:sp>
    </p:spTree>
    <p:extLst>
      <p:ext uri="{BB962C8B-B14F-4D97-AF65-F5344CB8AC3E}">
        <p14:creationId xmlns:p14="http://schemas.microsoft.com/office/powerpoint/2010/main" val="255835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P spid="19" grpId="0"/>
      <p:bldP spid="20"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47472"/>
            <a:ext cx="6400800" cy="1005840"/>
          </a:xfrm>
        </p:spPr>
        <p:txBody>
          <a:bodyPr/>
          <a:lstStyle/>
          <a:p>
            <a:r>
              <a:rPr lang="en-US" sz="3400" dirty="0"/>
              <a:t>Crucial Premise to Remember</a:t>
            </a:r>
          </a:p>
        </p:txBody>
      </p:sp>
      <p:sp>
        <p:nvSpPr>
          <p:cNvPr id="4" name="Content Placeholder 3"/>
          <p:cNvSpPr>
            <a:spLocks noGrp="1"/>
          </p:cNvSpPr>
          <p:nvPr>
            <p:ph sz="quarter" idx="12"/>
          </p:nvPr>
        </p:nvSpPr>
        <p:spPr>
          <a:xfrm>
            <a:off x="446089" y="1589088"/>
            <a:ext cx="6587009" cy="792162"/>
          </a:xfrm>
        </p:spPr>
        <p:txBody>
          <a:bodyPr/>
          <a:lstStyle/>
          <a:p>
            <a:pPr>
              <a:lnSpc>
                <a:spcPts val="2400"/>
              </a:lnSpc>
              <a:spcBef>
                <a:spcPts val="800"/>
              </a:spcBef>
              <a:spcAft>
                <a:spcPts val="1000"/>
              </a:spcAft>
            </a:pPr>
            <a:r>
              <a:rPr lang="en-US" sz="1900" b="1" dirty="0">
                <a:solidFill>
                  <a:srgbClr val="007E7A"/>
                </a:solidFill>
              </a:rPr>
              <a:t>Delivering great customer service – should be a core basic function and automatic in your practice. </a:t>
            </a:r>
          </a:p>
        </p:txBody>
      </p:sp>
      <p:sp>
        <p:nvSpPr>
          <p:cNvPr id="5" name="Slide Number Placeholder 4"/>
          <p:cNvSpPr>
            <a:spLocks noGrp="1"/>
          </p:cNvSpPr>
          <p:nvPr>
            <p:ph type="sldNum" sz="quarter" idx="4"/>
          </p:nvPr>
        </p:nvSpPr>
        <p:spPr>
          <a:xfrm>
            <a:off x="7924801" y="6400800"/>
            <a:ext cx="916502" cy="238125"/>
          </a:xfrm>
        </p:spPr>
        <p:txBody>
          <a:bodyPr/>
          <a:lstStyle/>
          <a:p>
            <a:fld id="{5D6A1D68-CA34-4E7F-99D4-0766B53ADE06}" type="slidenum">
              <a:rPr lang="en-US" smtClean="0"/>
              <a:pPr/>
              <a:t>97</a:t>
            </a:fld>
            <a:endParaRPr lang="en-US" dirty="0"/>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6846570" y="2047110"/>
            <a:ext cx="2297430" cy="1584325"/>
          </a:xfrm>
          <a:prstGeom prst="rect">
            <a:avLst/>
          </a:prstGeom>
        </p:spPr>
      </p:pic>
      <p:sp>
        <p:nvSpPr>
          <p:cNvPr id="9" name="Content Placeholder 3"/>
          <p:cNvSpPr txBox="1">
            <a:spLocks/>
          </p:cNvSpPr>
          <p:nvPr/>
        </p:nvSpPr>
        <p:spPr>
          <a:xfrm>
            <a:off x="992220" y="2451370"/>
            <a:ext cx="5914416" cy="3755588"/>
          </a:xfrm>
          <a:prstGeom prst="rect">
            <a:avLst/>
          </a:prstGeom>
        </p:spPr>
        <p:txBody>
          <a:bodyPr lIns="0" tIns="0" rIns="0" bIns="0"/>
          <a:lstStyle>
            <a:lvl1pPr marL="0" indent="0" algn="l" defTabSz="914400" rtl="0" eaLnBrk="1" latinLnBrk="0" hangingPunct="1">
              <a:lnSpc>
                <a:spcPts val="3000"/>
              </a:lnSpc>
              <a:spcBef>
                <a:spcPts val="1000"/>
              </a:spcBef>
              <a:buFont typeface="Arial" panose="020B0604020202020204" pitchFamily="34" charset="0"/>
              <a:buNone/>
              <a:defRPr sz="2400" kern="1200">
                <a:solidFill>
                  <a:schemeClr val="tx1"/>
                </a:solidFill>
                <a:latin typeface="+mn-lt"/>
                <a:ea typeface="+mn-ea"/>
                <a:cs typeface="+mn-cs"/>
              </a:defRPr>
            </a:lvl1pPr>
            <a:lvl2pPr marL="274320" indent="-274320" algn="l" defTabSz="914400" rtl="0" eaLnBrk="1" latinLnBrk="0" hangingPunct="1">
              <a:lnSpc>
                <a:spcPts val="2600"/>
              </a:lnSpc>
              <a:spcBef>
                <a:spcPts val="1000"/>
              </a:spcBef>
              <a:buClr>
                <a:srgbClr val="007E7A"/>
              </a:buClr>
              <a:buSzPct val="110000"/>
              <a:buFont typeface="Arial" panose="020B0604020202020204" pitchFamily="34" charset="0"/>
              <a:buChar char="•"/>
              <a:tabLst/>
              <a:defRPr sz="2200" kern="1200">
                <a:solidFill>
                  <a:schemeClr val="tx1"/>
                </a:solidFill>
                <a:latin typeface="+mn-lt"/>
                <a:ea typeface="+mn-ea"/>
                <a:cs typeface="+mn-cs"/>
              </a:defRPr>
            </a:lvl2pPr>
            <a:lvl3pPr marL="594360" indent="-274320" algn="l" defTabSz="914400" rtl="0" eaLnBrk="1" latinLnBrk="0" hangingPunct="1">
              <a:lnSpc>
                <a:spcPts val="2200"/>
              </a:lnSpc>
              <a:spcBef>
                <a:spcPts val="500"/>
              </a:spcBef>
              <a:buClr>
                <a:srgbClr val="007E7A"/>
              </a:buClr>
              <a:buFont typeface=".AppleSystemUIFont" charset="-120"/>
              <a:buChar char="–"/>
              <a:tabLst/>
              <a:defRPr sz="1800" kern="1200">
                <a:solidFill>
                  <a:schemeClr val="tx1"/>
                </a:solidFill>
                <a:latin typeface="+mn-lt"/>
                <a:ea typeface="+mn-ea"/>
                <a:cs typeface="+mn-cs"/>
              </a:defRPr>
            </a:lvl3pPr>
            <a:lvl4pPr marL="917575" indent="-274320" algn="l" defTabSz="914400" rtl="0" eaLnBrk="1" latinLnBrk="0" hangingPunct="1">
              <a:lnSpc>
                <a:spcPts val="1800"/>
              </a:lnSpc>
              <a:spcBef>
                <a:spcPts val="500"/>
              </a:spcBef>
              <a:buClr>
                <a:srgbClr val="007E7A"/>
              </a:buClr>
              <a:buFont typeface="ArialMT" charset="0"/>
              <a:buChar char="»"/>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00"/>
              </a:lnSpc>
              <a:spcBef>
                <a:spcPts val="800"/>
              </a:spcBef>
              <a:spcAft>
                <a:spcPts val="1500"/>
              </a:spcAft>
              <a:buClr>
                <a:srgbClr val="007E7A"/>
              </a:buClr>
            </a:pPr>
            <a:r>
              <a:rPr lang="en-US" sz="1900" dirty="0"/>
              <a:t>Should not be viewed as going above and beyond the call of duty, but rather a normal way of doing business. </a:t>
            </a:r>
          </a:p>
          <a:p>
            <a:pPr>
              <a:lnSpc>
                <a:spcPts val="2400"/>
              </a:lnSpc>
              <a:spcBef>
                <a:spcPts val="800"/>
              </a:spcBef>
              <a:spcAft>
                <a:spcPts val="1000"/>
              </a:spcAft>
              <a:buClr>
                <a:srgbClr val="007E7A"/>
              </a:buClr>
            </a:pPr>
            <a:r>
              <a:rPr lang="en-US" sz="1900" dirty="0"/>
              <a:t>Training your team to deliver great customer service is a significant strategic investment.</a:t>
            </a:r>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446089" y="2451370"/>
            <a:ext cx="378644" cy="387903"/>
          </a:xfrm>
          <a:prstGeom prst="rect">
            <a:avLst/>
          </a:prstGeom>
        </p:spPr>
      </p:pic>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477391" y="3374269"/>
            <a:ext cx="378644" cy="387903"/>
          </a:xfrm>
          <a:prstGeom prst="rect">
            <a:avLst/>
          </a:prstGeom>
        </p:spPr>
      </p:pic>
    </p:spTree>
    <p:extLst>
      <p:ext uri="{BB962C8B-B14F-4D97-AF65-F5344CB8AC3E}">
        <p14:creationId xmlns:p14="http://schemas.microsoft.com/office/powerpoint/2010/main" val="404293879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57200" y="947618"/>
            <a:ext cx="4322956" cy="5728244"/>
          </a:xfrm>
        </p:spPr>
        <p:txBody>
          <a:bodyPr/>
          <a:lstStyle/>
          <a:p>
            <a:pPr>
              <a:lnSpc>
                <a:spcPct val="100000"/>
              </a:lnSpc>
              <a:spcAft>
                <a:spcPts val="8400"/>
              </a:spcAft>
            </a:pPr>
            <a:r>
              <a:rPr lang="en-US" sz="1900" b="1" dirty="0">
                <a:solidFill>
                  <a:srgbClr val="007E7A"/>
                </a:solidFill>
              </a:rPr>
              <a:t>To schedule services </a:t>
            </a:r>
            <a:br>
              <a:rPr lang="en-US" sz="1900" b="1" dirty="0">
                <a:solidFill>
                  <a:srgbClr val="007E7A"/>
                </a:solidFill>
              </a:rPr>
            </a:br>
            <a:r>
              <a:rPr lang="en-US" sz="1900" b="1" dirty="0">
                <a:solidFill>
                  <a:srgbClr val="007E7A"/>
                </a:solidFill>
              </a:rPr>
              <a:t>(e.g., housing food and others): </a:t>
            </a:r>
          </a:p>
          <a:p>
            <a:pPr>
              <a:lnSpc>
                <a:spcPct val="100000"/>
              </a:lnSpc>
              <a:spcAft>
                <a:spcPts val="1400"/>
              </a:spcAft>
            </a:pPr>
            <a:r>
              <a:rPr lang="en-US" sz="1900" b="1" dirty="0">
                <a:solidFill>
                  <a:srgbClr val="007E7A"/>
                </a:solidFill>
              </a:rPr>
              <a:t>Handbook of Referral Services: </a:t>
            </a:r>
            <a:r>
              <a:rPr lang="en-US" sz="1900" dirty="0"/>
              <a:t>Attached</a:t>
            </a:r>
          </a:p>
          <a:p>
            <a:pPr>
              <a:lnSpc>
                <a:spcPct val="100000"/>
              </a:lnSpc>
              <a:spcAft>
                <a:spcPts val="1300"/>
              </a:spcAft>
            </a:pPr>
            <a:r>
              <a:rPr lang="en-US" sz="1900" b="1" dirty="0">
                <a:solidFill>
                  <a:srgbClr val="007E7A"/>
                </a:solidFill>
              </a:rPr>
              <a:t>Mobile Application: </a:t>
            </a:r>
            <a:r>
              <a:rPr lang="en-US" sz="1900" dirty="0"/>
              <a:t/>
            </a:r>
            <a:br>
              <a:rPr lang="en-US" sz="1900" dirty="0"/>
            </a:br>
            <a:r>
              <a:rPr lang="en-US" sz="1900" b="1" dirty="0"/>
              <a:t>Android</a:t>
            </a:r>
            <a:r>
              <a:rPr lang="en-US" sz="1900" dirty="0"/>
              <a:t>*: SCUG – Homeless Application;  </a:t>
            </a:r>
            <a:br>
              <a:rPr lang="en-US" sz="1900" dirty="0"/>
            </a:br>
            <a:r>
              <a:rPr lang="en-US" sz="1900" b="1" dirty="0" err="1"/>
              <a:t>Iphone</a:t>
            </a:r>
            <a:r>
              <a:rPr lang="en-US" sz="1900" dirty="0"/>
              <a:t>*: </a:t>
            </a:r>
            <a:r>
              <a:rPr lang="en-US" sz="1900" dirty="0" err="1"/>
              <a:t>OurCalling</a:t>
            </a:r>
            <a:r>
              <a:rPr lang="en-US" sz="1900" dirty="0"/>
              <a:t> - Homeless Support</a:t>
            </a:r>
          </a:p>
          <a:p>
            <a:pPr>
              <a:lnSpc>
                <a:spcPct val="100000"/>
              </a:lnSpc>
              <a:spcAft>
                <a:spcPts val="600"/>
              </a:spcAft>
            </a:pPr>
            <a:r>
              <a:rPr lang="en-US" sz="1900" b="1" dirty="0">
                <a:solidFill>
                  <a:srgbClr val="007E7A"/>
                </a:solidFill>
              </a:rPr>
              <a:t>Websites:</a:t>
            </a:r>
          </a:p>
        </p:txBody>
      </p:sp>
      <p:sp>
        <p:nvSpPr>
          <p:cNvPr id="8" name="Content Placeholder 7"/>
          <p:cNvSpPr>
            <a:spLocks noGrp="1"/>
          </p:cNvSpPr>
          <p:nvPr>
            <p:ph sz="half" idx="2"/>
          </p:nvPr>
        </p:nvSpPr>
        <p:spPr>
          <a:xfrm>
            <a:off x="4981811" y="947618"/>
            <a:ext cx="4085618" cy="4351338"/>
          </a:xfrm>
        </p:spPr>
        <p:txBody>
          <a:bodyPr/>
          <a:lstStyle/>
          <a:p>
            <a:pPr>
              <a:lnSpc>
                <a:spcPct val="100000"/>
              </a:lnSpc>
              <a:spcAft>
                <a:spcPts val="2000"/>
              </a:spcAft>
            </a:pPr>
            <a:r>
              <a:rPr lang="en-US" sz="1900" b="1" dirty="0">
                <a:solidFill>
                  <a:srgbClr val="007E7A"/>
                </a:solidFill>
              </a:rPr>
              <a:t>Online database that registers community resource agencies:</a:t>
            </a:r>
            <a:br>
              <a:rPr lang="en-US" sz="1900" b="1" dirty="0">
                <a:solidFill>
                  <a:srgbClr val="007E7A"/>
                </a:solidFill>
              </a:rPr>
            </a:br>
            <a:r>
              <a:rPr lang="en-US" sz="1900" dirty="0"/>
              <a:t> </a:t>
            </a:r>
            <a:endParaRPr lang="en-US" sz="1900" b="1" dirty="0">
              <a:solidFill>
                <a:srgbClr val="007E7A"/>
              </a:solidFill>
            </a:endParaRPr>
          </a:p>
          <a:p>
            <a:pPr>
              <a:lnSpc>
                <a:spcPct val="100000"/>
              </a:lnSpc>
            </a:pPr>
            <a:r>
              <a:rPr lang="en-US" sz="1900" b="1" dirty="0">
                <a:solidFill>
                  <a:srgbClr val="007E7A"/>
                </a:solidFill>
              </a:rPr>
              <a:t>Shelters and emergency housing listings for the state of California:</a:t>
            </a:r>
          </a:p>
          <a:p>
            <a:pPr>
              <a:lnSpc>
                <a:spcPct val="100000"/>
              </a:lnSpc>
            </a:pPr>
            <a:endParaRPr lang="en-US" sz="1900" b="1" dirty="0">
              <a:solidFill>
                <a:srgbClr val="007E7A"/>
              </a:solidFill>
            </a:endParaRPr>
          </a:p>
          <a:p>
            <a:pPr>
              <a:lnSpc>
                <a:spcPct val="100000"/>
              </a:lnSpc>
            </a:pPr>
            <a:endParaRPr lang="en-US" sz="1900" b="1" dirty="0">
              <a:solidFill>
                <a:srgbClr val="007E7A"/>
              </a:solidFill>
            </a:endParaRPr>
          </a:p>
          <a:p>
            <a:pPr>
              <a:lnSpc>
                <a:spcPts val="2400"/>
              </a:lnSpc>
            </a:pPr>
            <a:r>
              <a:rPr lang="en-US" sz="1900" b="1" dirty="0">
                <a:solidFill>
                  <a:srgbClr val="007E7A"/>
                </a:solidFill>
              </a:rPr>
              <a:t>Homeless Health Care </a:t>
            </a:r>
            <a:br>
              <a:rPr lang="en-US" sz="1900" b="1" dirty="0">
                <a:solidFill>
                  <a:srgbClr val="007E7A"/>
                </a:solidFill>
              </a:rPr>
            </a:br>
            <a:r>
              <a:rPr lang="en-US" sz="1900" b="1" dirty="0">
                <a:solidFill>
                  <a:srgbClr val="007E7A"/>
                </a:solidFill>
              </a:rPr>
              <a:t>Los Angeles: Resources and Referrals </a:t>
            </a:r>
          </a:p>
          <a:p>
            <a:pPr>
              <a:lnSpc>
                <a:spcPts val="2400"/>
              </a:lnSpc>
              <a:spcBef>
                <a:spcPts val="0"/>
              </a:spcBef>
              <a:buClr>
                <a:srgbClr val="007E7A"/>
              </a:buClr>
            </a:pPr>
            <a:endParaRPr lang="en-US" sz="1900" dirty="0"/>
          </a:p>
        </p:txBody>
      </p:sp>
      <p:sp>
        <p:nvSpPr>
          <p:cNvPr id="6" name="Title 5"/>
          <p:cNvSpPr>
            <a:spLocks noGrp="1"/>
          </p:cNvSpPr>
          <p:nvPr>
            <p:ph type="title"/>
          </p:nvPr>
        </p:nvSpPr>
        <p:spPr/>
        <p:txBody>
          <a:bodyPr/>
          <a:lstStyle/>
          <a:p>
            <a:r>
              <a:rPr lang="en-US" dirty="0"/>
              <a:t>Homeless Referral Resources</a:t>
            </a:r>
          </a:p>
        </p:txBody>
      </p:sp>
      <p:sp>
        <p:nvSpPr>
          <p:cNvPr id="5" name="Slide Number Placeholder 4"/>
          <p:cNvSpPr>
            <a:spLocks noGrp="1"/>
          </p:cNvSpPr>
          <p:nvPr>
            <p:ph type="sldNum" sz="quarter" idx="4"/>
          </p:nvPr>
        </p:nvSpPr>
        <p:spPr/>
        <p:txBody>
          <a:bodyPr/>
          <a:lstStyle/>
          <a:p>
            <a:fld id="{5D6A1D68-CA34-4E7F-99D4-0766B53ADE06}" type="slidenum">
              <a:rPr lang="en-US" smtClean="0"/>
              <a:pPr/>
              <a:t>98</a:t>
            </a:fld>
            <a:endParaRPr lang="en-US" dirty="0"/>
          </a:p>
        </p:txBody>
      </p:sp>
      <p:cxnSp>
        <p:nvCxnSpPr>
          <p:cNvPr id="9" name="Straight Connector 8">
            <a:extLst>
              <a:ext uri="{FF2B5EF4-FFF2-40B4-BE49-F238E27FC236}">
                <a16:creationId xmlns:a16="http://schemas.microsoft.com/office/drawing/2014/main" id="{3868A26C-01CF-FC4B-8349-8459505074CF}"/>
              </a:ext>
            </a:extLst>
          </p:cNvPr>
          <p:cNvCxnSpPr>
            <a:cxnSpLocks/>
          </p:cNvCxnSpPr>
          <p:nvPr/>
        </p:nvCxnSpPr>
        <p:spPr bwMode="auto">
          <a:xfrm flipH="1">
            <a:off x="455952" y="1716539"/>
            <a:ext cx="3341348" cy="0"/>
          </a:xfrm>
          <a:prstGeom prst="line">
            <a:avLst/>
          </a:prstGeom>
          <a:solidFill>
            <a:schemeClr val="accent1"/>
          </a:solidFill>
          <a:ln w="50800" cap="rnd" cmpd="sng" algn="ctr">
            <a:solidFill>
              <a:schemeClr val="accent2"/>
            </a:solidFill>
            <a:prstDash val="sysDot"/>
            <a:round/>
            <a:headEnd type="none" w="med" len="med"/>
            <a:tailEnd type="none" w="med" len="med"/>
          </a:ln>
          <a:effectLst/>
        </p:spPr>
      </p:cxnSp>
      <p:cxnSp>
        <p:nvCxnSpPr>
          <p:cNvPr id="11" name="Straight Connector 10">
            <a:extLst>
              <a:ext uri="{FF2B5EF4-FFF2-40B4-BE49-F238E27FC236}">
                <a16:creationId xmlns:a16="http://schemas.microsoft.com/office/drawing/2014/main" id="{3868A26C-01CF-FC4B-8349-8459505074CF}"/>
              </a:ext>
            </a:extLst>
          </p:cNvPr>
          <p:cNvCxnSpPr>
            <a:cxnSpLocks/>
          </p:cNvCxnSpPr>
          <p:nvPr/>
        </p:nvCxnSpPr>
        <p:spPr bwMode="auto">
          <a:xfrm flipH="1">
            <a:off x="455952" y="2580799"/>
            <a:ext cx="3341348" cy="0"/>
          </a:xfrm>
          <a:prstGeom prst="line">
            <a:avLst/>
          </a:prstGeom>
          <a:solidFill>
            <a:schemeClr val="accent1"/>
          </a:solidFill>
          <a:ln w="50800" cap="rnd" cmpd="sng" algn="ctr">
            <a:solidFill>
              <a:schemeClr val="accent2"/>
            </a:solidFill>
            <a:prstDash val="sysDot"/>
            <a:round/>
            <a:headEnd type="none" w="med" len="med"/>
            <a:tailEnd type="none" w="med" len="med"/>
          </a:ln>
          <a:effectLst/>
        </p:spPr>
      </p:cxnSp>
      <p:cxnSp>
        <p:nvCxnSpPr>
          <p:cNvPr id="12" name="Straight Connector 11">
            <a:extLst>
              <a:ext uri="{FF2B5EF4-FFF2-40B4-BE49-F238E27FC236}">
                <a16:creationId xmlns:a16="http://schemas.microsoft.com/office/drawing/2014/main" id="{3868A26C-01CF-FC4B-8349-8459505074CF}"/>
              </a:ext>
            </a:extLst>
          </p:cNvPr>
          <p:cNvCxnSpPr>
            <a:cxnSpLocks/>
          </p:cNvCxnSpPr>
          <p:nvPr/>
        </p:nvCxnSpPr>
        <p:spPr bwMode="auto">
          <a:xfrm flipH="1">
            <a:off x="4993264" y="2062359"/>
            <a:ext cx="3341348" cy="0"/>
          </a:xfrm>
          <a:prstGeom prst="line">
            <a:avLst/>
          </a:prstGeom>
          <a:solidFill>
            <a:schemeClr val="accent1"/>
          </a:solidFill>
          <a:ln w="50800" cap="rnd" cmpd="sng" algn="ctr">
            <a:solidFill>
              <a:schemeClr val="accent2"/>
            </a:solidFill>
            <a:prstDash val="sysDot"/>
            <a:round/>
            <a:headEnd type="none" w="med" len="med"/>
            <a:tailEnd type="none" w="med" len="med"/>
          </a:ln>
          <a:effectLst/>
        </p:spPr>
      </p:cxnSp>
      <p:cxnSp>
        <p:nvCxnSpPr>
          <p:cNvPr id="13" name="Straight Connector 12">
            <a:extLst>
              <a:ext uri="{FF2B5EF4-FFF2-40B4-BE49-F238E27FC236}">
                <a16:creationId xmlns:a16="http://schemas.microsoft.com/office/drawing/2014/main" id="{3868A26C-01CF-FC4B-8349-8459505074CF}"/>
              </a:ext>
            </a:extLst>
          </p:cNvPr>
          <p:cNvCxnSpPr>
            <a:cxnSpLocks/>
          </p:cNvCxnSpPr>
          <p:nvPr/>
        </p:nvCxnSpPr>
        <p:spPr bwMode="auto">
          <a:xfrm flipH="1">
            <a:off x="4993264" y="3545451"/>
            <a:ext cx="3341348" cy="0"/>
          </a:xfrm>
          <a:prstGeom prst="line">
            <a:avLst/>
          </a:prstGeom>
          <a:solidFill>
            <a:schemeClr val="accent1"/>
          </a:solidFill>
          <a:ln w="50800" cap="rnd" cmpd="sng" algn="ctr">
            <a:solidFill>
              <a:schemeClr val="accent2"/>
            </a:solidFill>
            <a:prstDash val="sysDot"/>
            <a:round/>
            <a:headEnd type="none" w="med" len="med"/>
            <a:tailEnd type="none" w="med" len="med"/>
          </a:ln>
          <a:effectLst/>
        </p:spPr>
      </p:cxnSp>
      <p:pic>
        <p:nvPicPr>
          <p:cNvPr id="14" name="Picture 13"/>
          <p:cNvPicPr/>
          <p:nvPr/>
        </p:nvPicPr>
        <p:blipFill>
          <a:blip r:embed="rId3">
            <a:extLst>
              <a:ext uri="{28A0092B-C50C-407E-A947-70E740481C1C}">
                <a14:useLocalDpi xmlns:a14="http://schemas.microsoft.com/office/drawing/2010/main" val="0"/>
              </a:ext>
            </a:extLst>
          </a:blip>
          <a:stretch>
            <a:fillRect/>
          </a:stretch>
        </p:blipFill>
        <p:spPr>
          <a:xfrm>
            <a:off x="7298800" y="5383398"/>
            <a:ext cx="869025" cy="881785"/>
          </a:xfrm>
          <a:prstGeom prst="rect">
            <a:avLst/>
          </a:prstGeom>
        </p:spPr>
      </p:pic>
      <p:sp useBgFill="1">
        <p:nvSpPr>
          <p:cNvPr id="15" name="Rectangle 14">
            <a:hlinkClick r:id="rId4"/>
          </p:cNvPr>
          <p:cNvSpPr/>
          <p:nvPr/>
        </p:nvSpPr>
        <p:spPr>
          <a:xfrm>
            <a:off x="446088" y="1866784"/>
            <a:ext cx="2919682" cy="515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00000"/>
              </a:lnSpc>
              <a:spcAft>
                <a:spcPts val="2000"/>
              </a:spcAft>
            </a:pPr>
            <a:r>
              <a:rPr lang="en-US" sz="1900" dirty="0">
                <a:solidFill>
                  <a:schemeClr val="tx1"/>
                </a:solidFill>
              </a:rPr>
              <a:t>www.lahsa.org/portal/apps/la-hop/request</a:t>
            </a:r>
            <a:endParaRPr lang="en-US" sz="1900" b="1" dirty="0">
              <a:solidFill>
                <a:schemeClr val="tx1"/>
              </a:solidFill>
            </a:endParaRPr>
          </a:p>
        </p:txBody>
      </p:sp>
      <p:sp useBgFill="1">
        <p:nvSpPr>
          <p:cNvPr id="17" name="Rectangle 16">
            <a:hlinkClick r:id="rId5"/>
          </p:cNvPr>
          <p:cNvSpPr/>
          <p:nvPr/>
        </p:nvSpPr>
        <p:spPr>
          <a:xfrm>
            <a:off x="4993264" y="1609002"/>
            <a:ext cx="1985828" cy="2577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00000"/>
              </a:lnSpc>
              <a:spcAft>
                <a:spcPts val="2000"/>
              </a:spcAft>
            </a:pPr>
            <a:r>
              <a:rPr lang="en-US" sz="1900" dirty="0">
                <a:solidFill>
                  <a:schemeClr val="tx1"/>
                </a:solidFill>
              </a:rPr>
              <a:t>www.211.org*</a:t>
            </a:r>
            <a:endParaRPr lang="en-US" sz="1900" b="1" dirty="0">
              <a:solidFill>
                <a:schemeClr val="tx1"/>
              </a:solidFill>
            </a:endParaRPr>
          </a:p>
        </p:txBody>
      </p:sp>
      <p:sp useBgFill="1">
        <p:nvSpPr>
          <p:cNvPr id="18" name="Rectangle 17">
            <a:hlinkClick r:id="rId6"/>
          </p:cNvPr>
          <p:cNvSpPr/>
          <p:nvPr/>
        </p:nvSpPr>
        <p:spPr>
          <a:xfrm>
            <a:off x="4993264" y="2825728"/>
            <a:ext cx="3576428" cy="515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00000"/>
              </a:lnSpc>
            </a:pPr>
            <a:r>
              <a:rPr lang="en-US" sz="1900" dirty="0">
                <a:solidFill>
                  <a:schemeClr val="tx1"/>
                </a:solidFill>
              </a:rPr>
              <a:t>www.hud.gov/local/ca/homeless/</a:t>
            </a:r>
            <a:r>
              <a:rPr lang="en-US" sz="1900" dirty="0" err="1">
                <a:solidFill>
                  <a:schemeClr val="tx1"/>
                </a:solidFill>
              </a:rPr>
              <a:t>shelters.cfm</a:t>
            </a:r>
            <a:r>
              <a:rPr lang="en-US" sz="1900" dirty="0">
                <a:solidFill>
                  <a:schemeClr val="tx1"/>
                </a:solidFill>
              </a:rPr>
              <a:t>* </a:t>
            </a:r>
          </a:p>
        </p:txBody>
      </p:sp>
      <p:cxnSp>
        <p:nvCxnSpPr>
          <p:cNvPr id="19" name="Straight Connector 18">
            <a:extLst>
              <a:ext uri="{FF2B5EF4-FFF2-40B4-BE49-F238E27FC236}">
                <a16:creationId xmlns:a16="http://schemas.microsoft.com/office/drawing/2014/main" id="{3868A26C-01CF-FC4B-8349-8459505074CF}"/>
              </a:ext>
            </a:extLst>
          </p:cNvPr>
          <p:cNvCxnSpPr>
            <a:cxnSpLocks/>
          </p:cNvCxnSpPr>
          <p:nvPr/>
        </p:nvCxnSpPr>
        <p:spPr bwMode="auto">
          <a:xfrm flipH="1">
            <a:off x="446088" y="3434222"/>
            <a:ext cx="3341348" cy="0"/>
          </a:xfrm>
          <a:prstGeom prst="line">
            <a:avLst/>
          </a:prstGeom>
          <a:solidFill>
            <a:schemeClr val="accent1"/>
          </a:solidFill>
          <a:ln w="50800" cap="rnd" cmpd="sng" algn="ctr">
            <a:solidFill>
              <a:schemeClr val="accent2"/>
            </a:solidFill>
            <a:prstDash val="sysDot"/>
            <a:round/>
            <a:headEnd type="none" w="med" len="med"/>
            <a:tailEnd type="none" w="med" len="med"/>
          </a:ln>
          <a:effectLst/>
        </p:spPr>
      </p:cxnSp>
      <p:sp useBgFill="1">
        <p:nvSpPr>
          <p:cNvPr id="28" name="Rectangle 27">
            <a:hlinkClick r:id="rId7"/>
          </p:cNvPr>
          <p:cNvSpPr/>
          <p:nvPr/>
        </p:nvSpPr>
        <p:spPr>
          <a:xfrm>
            <a:off x="4983985" y="4706384"/>
            <a:ext cx="2517285" cy="2577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33363" indent="-233363">
              <a:spcAft>
                <a:spcPts val="2000"/>
              </a:spcAft>
              <a:buClr>
                <a:srgbClr val="007E7A"/>
              </a:buClr>
              <a:buFont typeface="Arial" panose="020B0604020202020204" pitchFamily="34" charset="0"/>
              <a:buChar char="•"/>
            </a:pPr>
            <a:r>
              <a:rPr lang="en-US" sz="1900" dirty="0">
                <a:solidFill>
                  <a:schemeClr val="tx1"/>
                </a:solidFill>
              </a:rPr>
              <a:t>www.LA-HOP.org</a:t>
            </a:r>
          </a:p>
        </p:txBody>
      </p:sp>
      <p:sp useBgFill="1">
        <p:nvSpPr>
          <p:cNvPr id="31" name="Rectangle 30">
            <a:hlinkClick r:id="rId8"/>
          </p:cNvPr>
          <p:cNvSpPr/>
          <p:nvPr/>
        </p:nvSpPr>
        <p:spPr>
          <a:xfrm>
            <a:off x="4981835" y="5041174"/>
            <a:ext cx="2343607" cy="2577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33363" indent="-233363">
              <a:spcAft>
                <a:spcPts val="2000"/>
              </a:spcAft>
              <a:buClr>
                <a:srgbClr val="007E7A"/>
              </a:buClr>
              <a:buFont typeface="Arial" panose="020B0604020202020204" pitchFamily="34" charset="0"/>
              <a:buChar char="•"/>
            </a:pPr>
            <a:r>
              <a:rPr lang="en-US" sz="1900" dirty="0">
                <a:solidFill>
                  <a:schemeClr val="tx1"/>
                </a:solidFill>
              </a:rPr>
              <a:t>www.LAHSA.org</a:t>
            </a:r>
          </a:p>
        </p:txBody>
      </p:sp>
      <p:sp useBgFill="1">
        <p:nvSpPr>
          <p:cNvPr id="20" name="Rectangle 19">
            <a:hlinkClick r:id="rId7"/>
          </p:cNvPr>
          <p:cNvSpPr/>
          <p:nvPr/>
        </p:nvSpPr>
        <p:spPr>
          <a:xfrm>
            <a:off x="462454" y="5672611"/>
            <a:ext cx="4224825" cy="2577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33363" indent="-233363">
              <a:spcAft>
                <a:spcPts val="2000"/>
              </a:spcAft>
              <a:buClr>
                <a:srgbClr val="007E7A"/>
              </a:buClr>
              <a:buFont typeface="Arial" panose="020B0604020202020204" pitchFamily="34" charset="0"/>
              <a:buChar char="•"/>
            </a:pPr>
            <a:r>
              <a:rPr lang="en-US" sz="1900" dirty="0" err="1">
                <a:solidFill>
                  <a:schemeClr val="tx1"/>
                </a:solidFill>
              </a:rPr>
              <a:t>www.healthnet.com.auntbertha.com</a:t>
            </a:r>
            <a:r>
              <a:rPr lang="en-US" sz="1900" dirty="0">
                <a:solidFill>
                  <a:schemeClr val="tx1"/>
                </a:solidFill>
              </a:rPr>
              <a:t>*</a:t>
            </a:r>
          </a:p>
        </p:txBody>
      </p:sp>
      <p:sp useBgFill="1">
        <p:nvSpPr>
          <p:cNvPr id="21" name="Rectangle 20">
            <a:hlinkClick r:id="rId8"/>
          </p:cNvPr>
          <p:cNvSpPr/>
          <p:nvPr/>
        </p:nvSpPr>
        <p:spPr>
          <a:xfrm>
            <a:off x="460304" y="6007401"/>
            <a:ext cx="2343607" cy="2577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33363" indent="-233363">
              <a:spcAft>
                <a:spcPts val="2000"/>
              </a:spcAft>
              <a:buClr>
                <a:srgbClr val="007E7A"/>
              </a:buClr>
              <a:buFont typeface="Arial" panose="020B0604020202020204" pitchFamily="34" charset="0"/>
              <a:buChar char="•"/>
            </a:pPr>
            <a:r>
              <a:rPr lang="en-US" sz="1900" dirty="0">
                <a:solidFill>
                  <a:schemeClr val="tx1"/>
                </a:solidFill>
              </a:rPr>
              <a:t>www.LAHSA.org</a:t>
            </a:r>
          </a:p>
        </p:txBody>
      </p:sp>
      <p:cxnSp>
        <p:nvCxnSpPr>
          <p:cNvPr id="22" name="Straight Connector 21">
            <a:extLst>
              <a:ext uri="{FF2B5EF4-FFF2-40B4-BE49-F238E27FC236}">
                <a16:creationId xmlns:a16="http://schemas.microsoft.com/office/drawing/2014/main" id="{4A9A4B4E-9925-3642-B860-7A149E621602}"/>
              </a:ext>
            </a:extLst>
          </p:cNvPr>
          <p:cNvCxnSpPr>
            <a:cxnSpLocks/>
          </p:cNvCxnSpPr>
          <p:nvPr/>
        </p:nvCxnSpPr>
        <p:spPr bwMode="auto">
          <a:xfrm flipH="1">
            <a:off x="462454" y="5201355"/>
            <a:ext cx="3341348" cy="0"/>
          </a:xfrm>
          <a:prstGeom prst="line">
            <a:avLst/>
          </a:prstGeom>
          <a:solidFill>
            <a:schemeClr val="accent1"/>
          </a:solidFill>
          <a:ln w="50800" cap="rnd" cmpd="sng" algn="ctr">
            <a:solidFill>
              <a:schemeClr val="accent2"/>
            </a:solidFill>
            <a:prstDash val="sysDot"/>
            <a:round/>
            <a:headEnd type="none" w="med" len="med"/>
            <a:tailEnd type="none" w="med" len="med"/>
          </a:ln>
          <a:effectLst/>
        </p:spPr>
      </p:cxnSp>
      <p:sp useBgFill="1">
        <p:nvSpPr>
          <p:cNvPr id="23" name="Rectangle 22">
            <a:hlinkClick r:id="rId4"/>
            <a:extLst>
              <a:ext uri="{FF2B5EF4-FFF2-40B4-BE49-F238E27FC236}">
                <a16:creationId xmlns:a16="http://schemas.microsoft.com/office/drawing/2014/main" id="{12FBAFCB-BEDD-904B-807E-8530EF3FF913}"/>
              </a:ext>
            </a:extLst>
          </p:cNvPr>
          <p:cNvSpPr/>
          <p:nvPr/>
        </p:nvSpPr>
        <p:spPr>
          <a:xfrm>
            <a:off x="462454" y="6299972"/>
            <a:ext cx="2919682" cy="2016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050" dirty="0">
                <a:solidFill>
                  <a:schemeClr val="tx1"/>
                </a:solidFill>
              </a:rPr>
              <a:t>*statewide resources</a:t>
            </a:r>
          </a:p>
        </p:txBody>
      </p:sp>
    </p:spTree>
    <p:extLst>
      <p:ext uri="{BB962C8B-B14F-4D97-AF65-F5344CB8AC3E}">
        <p14:creationId xmlns:p14="http://schemas.microsoft.com/office/powerpoint/2010/main" val="363906763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4" name="Rectangle 3"/>
          <p:cNvSpPr/>
          <p:nvPr/>
        </p:nvSpPr>
        <p:spPr>
          <a:xfrm>
            <a:off x="378543" y="6664669"/>
            <a:ext cx="8499987" cy="215444"/>
          </a:xfrm>
          <a:prstGeom prst="rect">
            <a:avLst/>
          </a:prstGeom>
        </p:spPr>
        <p:txBody>
          <a:bodyPr wrap="square">
            <a:spAutoFit/>
          </a:bodyPr>
          <a:lstStyle/>
          <a:p>
            <a:r>
              <a:rPr lang="en-US" sz="800" dirty="0">
                <a:solidFill>
                  <a:srgbClr val="007E7A"/>
                </a:solidFill>
              </a:rPr>
              <a:t>20-164/OTH038695EH00 (2/20)</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Swoosh only (no photo)">
  <a:themeElements>
    <a:clrScheme name="Health Net">
      <a:dk1>
        <a:srgbClr val="000000"/>
      </a:dk1>
      <a:lt1>
        <a:srgbClr val="FFFFFF"/>
      </a:lt1>
      <a:dk2>
        <a:srgbClr val="44546A"/>
      </a:dk2>
      <a:lt2>
        <a:srgbClr val="E7E6E6"/>
      </a:lt2>
      <a:accent1>
        <a:srgbClr val="007E75"/>
      </a:accent1>
      <a:accent2>
        <a:srgbClr val="F58220"/>
      </a:accent2>
      <a:accent3>
        <a:srgbClr val="99C832"/>
      </a:accent3>
      <a:accent4>
        <a:srgbClr val="CB177D"/>
      </a:accent4>
      <a:accent5>
        <a:srgbClr val="5B9BA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c Body Layout">
  <a:themeElements>
    <a:clrScheme name="Custom 2">
      <a:dk1>
        <a:srgbClr val="000000"/>
      </a:dk1>
      <a:lt1>
        <a:srgbClr val="FFFFFF"/>
      </a:lt1>
      <a:dk2>
        <a:srgbClr val="44546A"/>
      </a:dk2>
      <a:lt2>
        <a:srgbClr val="E7E6E6"/>
      </a:lt2>
      <a:accent1>
        <a:srgbClr val="007E79"/>
      </a:accent1>
      <a:accent2>
        <a:srgbClr val="AAC832"/>
      </a:accent2>
      <a:accent3>
        <a:srgbClr val="684F40"/>
      </a:accent3>
      <a:accent4>
        <a:srgbClr val="F58024"/>
      </a:accent4>
      <a:accent5>
        <a:srgbClr val="CB177D"/>
      </a:accent5>
      <a:accent6>
        <a:srgbClr val="6E2A8D"/>
      </a:accent6>
      <a:hlink>
        <a:srgbClr val="000000"/>
      </a:hlink>
      <a:folHlink>
        <a:srgbClr val="3F3F3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59836</TotalTime>
  <Words>4199</Words>
  <Application>Microsoft Office PowerPoint</Application>
  <PresentationFormat>On-screen Show (4:3)</PresentationFormat>
  <Paragraphs>737</Paragraphs>
  <Slides>99</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99</vt:i4>
      </vt:variant>
    </vt:vector>
  </HeadingPairs>
  <TitlesOfParts>
    <vt:vector size="107" baseType="lpstr">
      <vt:lpstr>ＭＳ Ｐゴシック</vt:lpstr>
      <vt:lpstr>.AppleSystemUIFont</vt:lpstr>
      <vt:lpstr>Arial</vt:lpstr>
      <vt:lpstr>ArialMT</vt:lpstr>
      <vt:lpstr>Calibri</vt:lpstr>
      <vt:lpstr>Centene Sans Reg</vt:lpstr>
      <vt:lpstr>Swoosh only (no photo)</vt:lpstr>
      <vt:lpstr>Basic Body Layout</vt:lpstr>
      <vt:lpstr>Delivering Compassionate Customer Service PATIENTS EXPERIENCING HOMELESSNESS</vt:lpstr>
      <vt:lpstr>Part 1 Building Cultural Sensitivity and Equality for Our Patients/Members Experiencing Homelessness</vt:lpstr>
      <vt:lpstr>Background</vt:lpstr>
      <vt:lpstr>The Components of Customer Service Training</vt:lpstr>
      <vt:lpstr>Three Focus Areas</vt:lpstr>
      <vt:lpstr>Crucial Premise to Remember</vt:lpstr>
      <vt:lpstr>Staff Training Session</vt:lpstr>
      <vt:lpstr>Could This Be Me?</vt:lpstr>
      <vt:lpstr>Could This Be Me?</vt:lpstr>
      <vt:lpstr>Understanding our Personal Biases</vt:lpstr>
      <vt:lpstr>Interactive Exercise for Attendees </vt:lpstr>
      <vt:lpstr>Overcoming Personal Biases  to Deliver Customer Service</vt:lpstr>
      <vt:lpstr>Delivering Compassionate Customer service</vt:lpstr>
      <vt:lpstr>Key Objectives</vt:lpstr>
      <vt:lpstr>Identify Patients Experiencing  Homelessness</vt:lpstr>
      <vt:lpstr>Success Factors</vt:lpstr>
      <vt:lpstr>The Health Care Encounter </vt:lpstr>
      <vt:lpstr>Delivering Exceptional  Customer Service </vt:lpstr>
      <vt:lpstr>Delivering Exceptional  Customer Service (continued)</vt:lpstr>
      <vt:lpstr>Key Office Processes and  Office Design </vt:lpstr>
      <vt:lpstr>PowerPoint Presentation</vt:lpstr>
      <vt:lpstr>How Do You Treat Patients Experiencing Homelessness?</vt:lpstr>
      <vt:lpstr>How Do You Treat Patients Experiencing Homelessness?</vt:lpstr>
      <vt:lpstr>Geo-Mapping the Patient</vt:lpstr>
      <vt:lpstr>Levels of Homelessness</vt:lpstr>
      <vt:lpstr>There are three types of homelessness:</vt:lpstr>
      <vt:lpstr>Delivering Exceptional and Compassionate Customer Service</vt:lpstr>
      <vt:lpstr>Compassionate Customer  Service: “Every Time, Every Patient!”  </vt:lpstr>
      <vt:lpstr>The Front Desk Behavior</vt:lpstr>
      <vt:lpstr>Perception and Customer Service</vt:lpstr>
      <vt:lpstr>My Top 10 Basic Rules to Delivering Amazing  Customer Service</vt:lpstr>
      <vt:lpstr>Ten Rules:  Amazing Customer Service</vt:lpstr>
      <vt:lpstr>Ten Rules:  Amazing Customer Service</vt:lpstr>
      <vt:lpstr>Ten Rules:  Amazing Customer Service</vt:lpstr>
      <vt:lpstr>Quality Verbal and Non-Verbal Communications</vt:lpstr>
      <vt:lpstr>What Does the Patient Desire?</vt:lpstr>
      <vt:lpstr>PowerPoint Presentation</vt:lpstr>
      <vt:lpstr>Understanding  How Patients Feel</vt:lpstr>
      <vt:lpstr>Taking the Heat</vt:lpstr>
      <vt:lpstr>Taking the Heat</vt:lpstr>
      <vt:lpstr>Hear: Listen to the Patient</vt:lpstr>
      <vt:lpstr>Empathy</vt:lpstr>
      <vt:lpstr>An Apology</vt:lpstr>
      <vt:lpstr>Take Responsibility</vt:lpstr>
      <vt:lpstr>Patient Needs</vt:lpstr>
      <vt:lpstr>Patient Satisfaction</vt:lpstr>
      <vt:lpstr>Test Your Knowledge</vt:lpstr>
      <vt:lpstr>Question 1</vt:lpstr>
      <vt:lpstr>Answer Select the appropriate answer</vt:lpstr>
      <vt:lpstr>That’s right!</vt:lpstr>
      <vt:lpstr>Oops, that’s wrong…</vt:lpstr>
      <vt:lpstr>Question 2</vt:lpstr>
      <vt:lpstr>Answer Select the appropriate answer</vt:lpstr>
      <vt:lpstr>That’s right!</vt:lpstr>
      <vt:lpstr>Oops, that’s wrong…</vt:lpstr>
      <vt:lpstr>Question 3</vt:lpstr>
      <vt:lpstr>Answer Select the appropriate answer</vt:lpstr>
      <vt:lpstr>That’s right!</vt:lpstr>
      <vt:lpstr>Oops, that’s wrong…</vt:lpstr>
      <vt:lpstr>Question 4</vt:lpstr>
      <vt:lpstr>Answer:  Select the appropriate answer</vt:lpstr>
      <vt:lpstr>That’s right!</vt:lpstr>
      <vt:lpstr>Oops, that’s wrong…</vt:lpstr>
      <vt:lpstr>Behavior Change: TTD Model  of Behavior Change</vt:lpstr>
      <vt:lpstr>Homeless Referral Resources</vt:lpstr>
      <vt:lpstr>Part 2 “An Integrated Health Care Model for Patients Experiencing Homelessness”</vt:lpstr>
      <vt:lpstr>Learning Objectives</vt:lpstr>
      <vt:lpstr>Focus Areas</vt:lpstr>
      <vt:lpstr>Homeless: Who Are They and How Did This Happen</vt:lpstr>
      <vt:lpstr>What Causes People to Experience Homelessness?</vt:lpstr>
      <vt:lpstr>What about Us?</vt:lpstr>
      <vt:lpstr>A Clinical Perspective to Treating Patients Experiencing Homelessness </vt:lpstr>
      <vt:lpstr>A Clinical Perspective to Treating Patients Experiencing Homelessness (continued) </vt:lpstr>
      <vt:lpstr>A Clinical Perspective to Treating Patients Experiencing Homelessness (continued) </vt:lpstr>
      <vt:lpstr>A Clinical Perspective to Treating Patients Experiencing Homelessness (continued) </vt:lpstr>
      <vt:lpstr>The Health Care Encounter </vt:lpstr>
      <vt:lpstr>Clinical Data on Homelessness*</vt:lpstr>
      <vt:lpstr>Homelessness:  Some possible signs to help identify</vt:lpstr>
      <vt:lpstr>Best Clinical Practices</vt:lpstr>
      <vt:lpstr>Best Clinical Practices</vt:lpstr>
      <vt:lpstr>Best Clinical Practices </vt:lpstr>
      <vt:lpstr>Clinical Care for Patients Experiencing Homelessness</vt:lpstr>
      <vt:lpstr>Motivational Interviewing</vt:lpstr>
      <vt:lpstr>Motivational Interviewing: Sample Questions</vt:lpstr>
      <vt:lpstr>Motivational Interviewing: Sample Questions (continued)</vt:lpstr>
      <vt:lpstr>How Do You Treat Patients Experiencing Homelessness?</vt:lpstr>
      <vt:lpstr>Geo-Mapping the Patient</vt:lpstr>
      <vt:lpstr>Geo-Mapping the Patient </vt:lpstr>
      <vt:lpstr>Homeless Patient Care Model (HPCM)</vt:lpstr>
      <vt:lpstr>Homeless:  Clinical Health Care Services </vt:lpstr>
      <vt:lpstr>Homeless: Clinical Health Care Services (continued)</vt:lpstr>
      <vt:lpstr>Provider Recommendations</vt:lpstr>
      <vt:lpstr>Homeless Referral Resources</vt:lpstr>
      <vt:lpstr>PowerPoint Presentation</vt:lpstr>
      <vt:lpstr>Supervisor Resources  and Training</vt:lpstr>
      <vt:lpstr>Learning Objectives</vt:lpstr>
      <vt:lpstr>Crucial Premise to Remember</vt:lpstr>
      <vt:lpstr>Homeless Referral Resources</vt:lpstr>
      <vt:lpstr>Thank you</vt:lpstr>
    </vt:vector>
  </TitlesOfParts>
  <Company>Centene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Hagan</dc:creator>
  <cp:lastModifiedBy>Debbie M. Brink</cp:lastModifiedBy>
  <cp:revision>624</cp:revision>
  <cp:lastPrinted>2019-08-15T14:59:33Z</cp:lastPrinted>
  <dcterms:created xsi:type="dcterms:W3CDTF">2012-09-20T18:39:02Z</dcterms:created>
  <dcterms:modified xsi:type="dcterms:W3CDTF">2020-02-20T00:16:28Z</dcterms:modified>
</cp:coreProperties>
</file>